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430" r:id="rId2"/>
    <p:sldId id="259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431" r:id="rId34"/>
    <p:sldId id="397" r:id="rId35"/>
    <p:sldId id="344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352" r:id="rId47"/>
    <p:sldId id="408" r:id="rId48"/>
    <p:sldId id="409" r:id="rId49"/>
    <p:sldId id="410" r:id="rId50"/>
    <p:sldId id="411" r:id="rId51"/>
    <p:sldId id="425" r:id="rId52"/>
    <p:sldId id="424" r:id="rId53"/>
    <p:sldId id="359" r:id="rId54"/>
    <p:sldId id="415" r:id="rId55"/>
    <p:sldId id="416" r:id="rId56"/>
    <p:sldId id="427" r:id="rId57"/>
    <p:sldId id="420" r:id="rId58"/>
    <p:sldId id="421" r:id="rId59"/>
    <p:sldId id="422" r:id="rId60"/>
    <p:sldId id="423" r:id="rId61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4" autoAdjust="0"/>
    <p:restoredTop sz="77764" autoAdjust="0"/>
  </p:normalViewPr>
  <p:slideViewPr>
    <p:cSldViewPr>
      <p:cViewPr>
        <p:scale>
          <a:sx n="75" d="100"/>
          <a:sy n="75" d="100"/>
        </p:scale>
        <p:origin x="-744" y="-288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cutting the price from $4.00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$3.70 increases the number of gallons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1,000 to 1,200 per day.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percentage change in quantity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 is greater than the percentage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 price (in absolute value),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elastic between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cutting the price from $4.00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$3.70 increases the number of gallons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from 1,000 to 1,050 per day.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percentage change in quantity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 is smaller than the percentage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 price (in absolute value),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inelastic between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demand is inelastic, a cut in price will decrease total revenue. In panel (a),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price is $4.00, 1,000 gallons are sold, and total revenue received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service station equals $4.00 × 1,000 gallons, or $4,000. 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cutting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price to $3.70 increases the quantity demanded to 1,050 gallons, but the fall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price more than offsets the increase in quantity. As a result, revenue falls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$3.70 × 1,050 gallons, or $3,885. When demand is elastic, a cut in the price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total revenue. In panel (b), 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areas of rectangles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still equal to $4,000. But 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areas of rectangles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equal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$3.70 × 1,200 gallons, or $4,440. In this case, the increase in the quantity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 is large enough to offset the fall in price, so total revenue increases.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from the table are plotted in the graphs. Panel (a) shows that as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down the demand curve for gasoline, the price elasticity of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declines. In other words, at higher prices, demand is elastic, and at lower prices,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is inelastic. Panel (b) shows that as the quantity of gasoline purchased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from 0, revenue will increase until it reaches a maximum of $32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gallons are purchased. As purchases increase beyond 8 gallons, revenue falls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demand is inelastic on this portion of the demand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8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1950, U.S. farmers produced 1.0 billion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bushels of wheat at a price of $19.29 per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bushel. Over the next 60 years, rapid increases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farm productivity caused a large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to the right in the supply curve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wheat. The income elasticity of demand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wheat is low, so the demand for wheat increased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relatively little over this period.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demand for wheat is also inelastic,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 shift in the supply curve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shift in the demand curve resulted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sharp decline in the price of wheat,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$19.29 per bushel in 1950 to $7.80 in 2013.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Department of Agriculture,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Wheat Yearbook Tables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May 21,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DemandTypical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represents the typical demand for parking spaces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summer weekend at a beach resort.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DemandJuly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represents demand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July 4th. Because supply is inelastic, the shift in equilibrium from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in a large increase in price—from $2.00 per hour to $4.00—but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small increase in the quantity of spaces supplied—from 1,200 to 1,400.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(b), supply is elastic. As a result, the change in equilibrium from point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in a smaller increase in price and a larger increase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supplied. An increase in price from $2.00 per hour to $2.50 is sufficient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increase the quantity of parking supplied from 1,200 to 2,100.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of 60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Chapter title:</a:t>
            </a:r>
            <a:br>
              <a:rPr lang="en-US" dirty="0" smtClean="0"/>
            </a:br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2581297"/>
              </p:ext>
            </p:extLst>
          </p:nvPr>
        </p:nvGraphicFramePr>
        <p:xfrm>
          <a:off x="463550" y="2895600"/>
          <a:ext cx="3575050" cy="3573462"/>
        </p:xfrm>
        <a:graphic>
          <a:graphicData uri="http://schemas.openxmlformats.org/drawingml/2006/table">
            <a:tbl>
              <a:tblPr/>
              <a:tblGrid>
                <a:gridCol w="542931"/>
                <a:gridCol w="3032119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Price Elasticity of Demand and Its Measurement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Determinants of the Price Elasticity of Demand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Relationship between Price Elasticity of Demand and Total Revenue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Other Demand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Elasticities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Using Elasticity to Analyze the Disappearing Family Farm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6.6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Price Elasticity of Supply and Its Measurement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87853"/>
            <a:ext cx="4876800" cy="317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of 60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of 60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of 60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of 60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of 60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png"/><Relationship Id="rId4" Type="http://schemas.openxmlformats.org/officeDocument/2006/relationships/image" Target="../media/image15.wm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png"/><Relationship Id="rId4" Type="http://schemas.openxmlformats.org/officeDocument/2006/relationships/image" Target="../media/image21.wmf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png"/><Relationship Id="rId4" Type="http://schemas.openxmlformats.org/officeDocument/2006/relationships/image" Target="../media/image24.wm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1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1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mid-point formula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198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The midpoint formula avoids the confusion of whether we are going from A to B or from B to A: we use the average of A and B in the denominator instead of choosing one of them.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Price elasticity of demand becomes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87438" y="2808288"/>
          <a:ext cx="651192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3136900" imgH="622300" progId="Equation.3">
                  <p:embed/>
                </p:oleObj>
              </mc:Choice>
              <mc:Fallback>
                <p:oleObj name="Equation" r:id="rId3" imgW="3136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2808288"/>
                        <a:ext cx="6511925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152400" y="4343400"/>
            <a:ext cx="8839200" cy="1600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kern="0" dirty="0" smtClean="0"/>
              <a:t>The first term is the percentage change in quantity, using the midpoint formula.</a:t>
            </a:r>
          </a:p>
          <a:p>
            <a:pPr>
              <a:spcBef>
                <a:spcPct val="20000"/>
              </a:spcBef>
            </a:pPr>
            <a:r>
              <a:rPr lang="en-US" kern="0" dirty="0" smtClean="0"/>
              <a:t>The second term is the percentage change in price, using the midpoint formula.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411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price elasticity of demand—part 1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327660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At your gas station, you cut price from $3.50 per gallon to $3.30 per gallon. Gasoline sales went up from 2000 to 2500 gallons per day.</a:t>
            </a:r>
          </a:p>
          <a:p>
            <a:pPr eaLnBrk="1" hangingPunct="1"/>
            <a:endParaRPr lang="en-US" dirty="0">
              <a:cs typeface="Arial" charset="0"/>
            </a:endParaRPr>
          </a:p>
          <a:p>
            <a:pPr eaLnBrk="1" hangingPunct="1"/>
            <a:r>
              <a:rPr lang="en-US" dirty="0">
                <a:cs typeface="Arial" charset="0"/>
              </a:rPr>
              <a:t>To calculate this price elasticity, we first need the average quantity and price: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6093"/>
              </p:ext>
            </p:extLst>
          </p:nvPr>
        </p:nvGraphicFramePr>
        <p:xfrm>
          <a:off x="228600" y="4267200"/>
          <a:ext cx="397033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67200"/>
                        <a:ext cx="397033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30227"/>
              </p:ext>
            </p:extLst>
          </p:nvPr>
        </p:nvGraphicFramePr>
        <p:xfrm>
          <a:off x="228600" y="5181600"/>
          <a:ext cx="36576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5" imgW="2374900" imgH="393700" progId="Equation.3">
                  <p:embed/>
                </p:oleObj>
              </mc:Choice>
              <mc:Fallback>
                <p:oleObj name="Equation" r:id="rId5" imgW="2374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36576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P06-1_PPT_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P06-1_PPT4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P06-1_PPT_1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P06-1_PPT3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price elasticity of demand—part 2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Now calculate the percentage change in quantity and price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57992"/>
              </p:ext>
            </p:extLst>
          </p:nvPr>
        </p:nvGraphicFramePr>
        <p:xfrm>
          <a:off x="192088" y="1689100"/>
          <a:ext cx="4302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3" imgW="2794000" imgH="609600" progId="Equation.3">
                  <p:embed/>
                </p:oleObj>
              </mc:Choice>
              <mc:Fallback>
                <p:oleObj name="Equation" r:id="rId3" imgW="2794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689100"/>
                        <a:ext cx="4302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48566"/>
              </p:ext>
            </p:extLst>
          </p:nvPr>
        </p:nvGraphicFramePr>
        <p:xfrm>
          <a:off x="474663" y="2794000"/>
          <a:ext cx="40100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5" imgW="2603500" imgH="609600" progId="Equation.3">
                  <p:embed/>
                </p:oleObj>
              </mc:Choice>
              <mc:Fallback>
                <p:oleObj name="Equation" r:id="rId5" imgW="2603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2794000"/>
                        <a:ext cx="40100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3657600"/>
            <a:ext cx="3962400" cy="10033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Then </a:t>
            </a:r>
            <a:r>
              <a:rPr lang="en-US" dirty="0">
                <a:cs typeface="Arial" charset="0"/>
              </a:rPr>
              <a:t>price elasticity of demand is the ratio of these two: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91632"/>
              </p:ext>
            </p:extLst>
          </p:nvPr>
        </p:nvGraphicFramePr>
        <p:xfrm>
          <a:off x="863600" y="4705350"/>
          <a:ext cx="2543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Equation" r:id="rId7" imgW="1651000" imgH="609600" progId="Equation.3">
                  <p:embed/>
                </p:oleObj>
              </mc:Choice>
              <mc:Fallback>
                <p:oleObj name="Equation" r:id="rId7" imgW="1651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705350"/>
                        <a:ext cx="25431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52400" y="5626100"/>
            <a:ext cx="86407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>
                <a:cs typeface="Arial" charset="0"/>
              </a:rPr>
              <a:t>This is greater in absolute value than –1, so we say that demand in this range is price elastic.</a:t>
            </a:r>
          </a:p>
        </p:txBody>
      </p:sp>
      <p:pic>
        <p:nvPicPr>
          <p:cNvPr id="7" name="Picture 6" descr="SP06-1_PPT_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P06-1_PPT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P06-1_PPT_1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P06-1_PPT3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price elasticity of demand—part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228600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What if quantity had only increased to 2100?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Percentage </a:t>
            </a:r>
            <a:r>
              <a:rPr lang="en-US" dirty="0">
                <a:cs typeface="Arial" charset="0"/>
              </a:rPr>
              <a:t>change in price remains the same (-5.9%).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Percentage </a:t>
            </a:r>
            <a:r>
              <a:rPr lang="en-US" dirty="0">
                <a:cs typeface="Arial" charset="0"/>
              </a:rPr>
              <a:t>change in quantity is now</a:t>
            </a:r>
            <a:r>
              <a:rPr lang="en-US" dirty="0" smtClean="0">
                <a:cs typeface="Arial" charset="0"/>
              </a:rPr>
              <a:t>:</a:t>
            </a:r>
          </a:p>
          <a:p>
            <a:pPr eaLnBrk="1" hangingPunct="1"/>
            <a:endParaRPr lang="en-US" dirty="0">
              <a:cs typeface="Arial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03578"/>
              </p:ext>
            </p:extLst>
          </p:nvPr>
        </p:nvGraphicFramePr>
        <p:xfrm>
          <a:off x="134938" y="3200400"/>
          <a:ext cx="4302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3" imgW="2794000" imgH="609600" progId="Equation.3">
                  <p:embed/>
                </p:oleObj>
              </mc:Choice>
              <mc:Fallback>
                <p:oleObj name="Equation" r:id="rId3" imgW="2794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3200400"/>
                        <a:ext cx="4302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914" y="4135664"/>
            <a:ext cx="396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So </a:t>
            </a:r>
            <a:r>
              <a:rPr lang="en-US" dirty="0"/>
              <a:t>price elasticity of demand is now…</a:t>
            </a:r>
          </a:p>
          <a:p>
            <a:pPr eaLnBrk="1" hangingPunct="1"/>
            <a:endParaRPr lang="en-US" dirty="0">
              <a:cs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99675"/>
              </p:ext>
            </p:extLst>
          </p:nvPr>
        </p:nvGraphicFramePr>
        <p:xfrm>
          <a:off x="771525" y="5157788"/>
          <a:ext cx="2543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5" imgW="1651000" imgH="609600" progId="Equation.3">
                  <p:embed/>
                </p:oleObj>
              </mc:Choice>
              <mc:Fallback>
                <p:oleObj name="Equation" r:id="rId5" imgW="1651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157788"/>
                        <a:ext cx="25431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52400" y="6082387"/>
            <a:ext cx="8640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 smtClean="0"/>
              <a:t>This </a:t>
            </a:r>
            <a:r>
              <a:rPr lang="en-US" sz="2200" dirty="0"/>
              <a:t>is smaller (in absolute value) than -1, so demand is inelastic.</a:t>
            </a:r>
          </a:p>
        </p:txBody>
      </p:sp>
      <p:pic>
        <p:nvPicPr>
          <p:cNvPr id="4" name="Picture 3" descr="SP06-1_PPT_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P06-1_PPT_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P06-1_PPT4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P06-1_PPT_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SP06-1_PPT_1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SP06-1_PPT_5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P06-1_PPT_7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SP06-1_PPT3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092200"/>
            <a:ext cx="4524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elasticity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While slope and elasticity are not the same, they </a:t>
            </a:r>
            <a:r>
              <a:rPr lang="en-US" i="1" dirty="0"/>
              <a:t>are</a:t>
            </a:r>
            <a:r>
              <a:rPr lang="en-US" dirty="0"/>
              <a:t> related: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If two demand curves go through the same point, the one with the higher slope also has the higher (more negative) elasticity.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A vertical demand curve means that quantity demanded does not change as price changes.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So elasticity is </a:t>
            </a:r>
            <a:r>
              <a:rPr lang="en-US" i="1" dirty="0"/>
              <a:t>zero.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A vertical demand curve is </a:t>
            </a:r>
            <a:r>
              <a:rPr lang="en-US" i="1" dirty="0"/>
              <a:t>perfectly inelastic</a:t>
            </a:r>
            <a:r>
              <a:rPr lang="en-US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A horizontal demand curve means quantity demanded is infinitely responsive to price changes.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Elasticity is </a:t>
            </a:r>
            <a:r>
              <a:rPr lang="en-US" i="1" dirty="0"/>
              <a:t>infinite</a:t>
            </a:r>
            <a:r>
              <a:rPr lang="en-US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A horizontal demand curve is </a:t>
            </a:r>
            <a:r>
              <a:rPr lang="en-US" i="1" dirty="0"/>
              <a:t>perfectly elastic</a:t>
            </a:r>
            <a:r>
              <a:rPr lang="en-US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price elasticity of demand—part 1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9524" y="4572000"/>
            <a:ext cx="1285876" cy="1439863"/>
          </a:xfrm>
        </p:spPr>
        <p:txBody>
          <a:bodyPr/>
          <a:lstStyle/>
          <a:p>
            <a:r>
              <a:rPr lang="en-US" dirty="0" smtClean="0"/>
              <a:t>Summary of the price elasticity of demand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39050" y="4191000"/>
            <a:ext cx="1352550" cy="381000"/>
          </a:xfrm>
        </p:spPr>
        <p:txBody>
          <a:bodyPr/>
          <a:lstStyle/>
          <a:p>
            <a:r>
              <a:rPr lang="en-US" dirty="0" smtClean="0"/>
              <a:t>Table 6.1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38150" y="13970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0550" y="831850"/>
            <a:ext cx="4065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66B3"/>
                </a:solidFill>
              </a:rPr>
              <a:t>If demand is…           then the absolute value </a:t>
            </a:r>
            <a:br>
              <a:rPr lang="en-US" sz="1400" b="1" dirty="0">
                <a:solidFill>
                  <a:srgbClr val="0066B3"/>
                </a:solidFill>
              </a:rPr>
            </a:br>
            <a:r>
              <a:rPr lang="en-US" sz="1400" b="1" dirty="0">
                <a:solidFill>
                  <a:srgbClr val="0066B3"/>
                </a:solidFill>
              </a:rPr>
              <a:t>	                 of price elasticity is…</a:t>
            </a:r>
          </a:p>
        </p:txBody>
      </p:sp>
      <p:pic>
        <p:nvPicPr>
          <p:cNvPr id="10" name="Picture 9" descr="table6.1bPP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124325"/>
            <a:ext cx="6953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able6.1aPP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28763"/>
            <a:ext cx="6924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38150" y="66294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81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price elasticity of demand—part 2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9524" y="4572000"/>
            <a:ext cx="1285876" cy="1439863"/>
          </a:xfrm>
        </p:spPr>
        <p:txBody>
          <a:bodyPr/>
          <a:lstStyle/>
          <a:p>
            <a:r>
              <a:rPr lang="en-US" dirty="0" smtClean="0"/>
              <a:t>Summary of the price elasticity of demand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39050" y="4191000"/>
            <a:ext cx="1352550" cy="381000"/>
          </a:xfrm>
        </p:spPr>
        <p:txBody>
          <a:bodyPr/>
          <a:lstStyle/>
          <a:p>
            <a:r>
              <a:rPr lang="en-US" dirty="0" smtClean="0"/>
              <a:t>Table 6.1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38150" y="13970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550" y="831850"/>
            <a:ext cx="4065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66B3"/>
                </a:solidFill>
              </a:rPr>
              <a:t>If demand is…           then the absolute value </a:t>
            </a:r>
            <a:br>
              <a:rPr lang="en-US" sz="1400" b="1" dirty="0">
                <a:solidFill>
                  <a:srgbClr val="0066B3"/>
                </a:solidFill>
              </a:rPr>
            </a:br>
            <a:r>
              <a:rPr lang="en-US" sz="1400" b="1" dirty="0">
                <a:solidFill>
                  <a:srgbClr val="0066B3"/>
                </a:solidFill>
              </a:rPr>
              <a:t>	                 of price elasticity is…</a:t>
            </a:r>
          </a:p>
        </p:txBody>
      </p:sp>
      <p:pic>
        <p:nvPicPr>
          <p:cNvPr id="7" name="Picture 6" descr="table6.1cPP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6"/>
          <a:stretch/>
        </p:blipFill>
        <p:spPr bwMode="auto">
          <a:xfrm>
            <a:off x="4406900" y="1524000"/>
            <a:ext cx="3308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able6.1dPP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0525"/>
            <a:ext cx="7191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38150" y="60198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0" name="Picture 2" descr="C:\Users\palabreur\Dropbox\ECON 5e\Art From Fernando_For Digital\ch06\Table6.1\png\Table6.1_complete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6" y="1447800"/>
            <a:ext cx="7735384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price elasticity of demand—part 3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9524" y="4572000"/>
            <a:ext cx="1285876" cy="1439863"/>
          </a:xfrm>
        </p:spPr>
        <p:txBody>
          <a:bodyPr/>
          <a:lstStyle/>
          <a:p>
            <a:r>
              <a:rPr lang="en-US" dirty="0" smtClean="0"/>
              <a:t>Summary of the price elasticity of demand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39050" y="4191000"/>
            <a:ext cx="1352550" cy="381000"/>
          </a:xfrm>
        </p:spPr>
        <p:txBody>
          <a:bodyPr/>
          <a:lstStyle/>
          <a:p>
            <a:r>
              <a:rPr lang="en-US" dirty="0" smtClean="0"/>
              <a:t>Table 6.1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38150" y="13970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550" y="831850"/>
            <a:ext cx="4065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66B3"/>
                </a:solidFill>
              </a:rPr>
              <a:t>If demand is…           then the absolute value </a:t>
            </a:r>
            <a:br>
              <a:rPr lang="en-US" sz="1400" b="1" dirty="0">
                <a:solidFill>
                  <a:srgbClr val="0066B3"/>
                </a:solidFill>
              </a:rPr>
            </a:br>
            <a:r>
              <a:rPr lang="en-US" sz="1400" b="1" dirty="0">
                <a:solidFill>
                  <a:srgbClr val="0066B3"/>
                </a:solidFill>
              </a:rPr>
              <a:t>	                 of price elasticity is…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38150" y="40386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 descr="table6.1ePP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519238"/>
            <a:ext cx="7191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 people respond to changes in the price of gasoline?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763000" cy="23622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We can now use our knowledge to answer this question in economic terms.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Gasoline demand is </a:t>
            </a:r>
            <a:r>
              <a:rPr lang="en-US" i="1" dirty="0"/>
              <a:t>inelastic</a:t>
            </a:r>
            <a:r>
              <a:rPr lang="en-US" dirty="0"/>
              <a:t>: the quantity demanded does not change much as the price of gasoline changes.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It is not </a:t>
            </a:r>
            <a:r>
              <a:rPr lang="en-US" i="1" dirty="0"/>
              <a:t>perfectly inelastic</a:t>
            </a:r>
            <a:r>
              <a:rPr lang="en-US" dirty="0"/>
              <a:t>: it is </a:t>
            </a:r>
            <a:r>
              <a:rPr lang="en-US" i="1" dirty="0"/>
              <a:t>somewhat</a:t>
            </a:r>
            <a:r>
              <a:rPr lang="en-US" dirty="0"/>
              <a:t> responsive to price.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Which panel shows this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9" descr="UNF6-3ab-pp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NF6-3ab-pp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UNF6-3ab-pp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UNF6-3ab-pp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UNF6-3ab-pp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UNF6-3ab-ppt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UNF6-3ab-ppt-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UNF6-3ab-ppt-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UNF6-3ab-ppt-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UNF6-3ab-ppt-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2488"/>
            <a:ext cx="847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8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  <a:cs typeface="Arial" charset="0"/>
              </a:rPr>
              <a:t>The Determinants of the Price Elasticity of </a:t>
            </a:r>
            <a:r>
              <a:rPr lang="en-US" dirty="0" smtClean="0">
                <a:solidFill>
                  <a:srgbClr val="0066B3"/>
                </a:solidFill>
                <a:cs typeface="Arial" charset="0"/>
              </a:rPr>
              <a:t>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Understand the determinants of the price elasticity of demand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Elasticity:</a:t>
            </a:r>
            <a:r>
              <a:rPr lang="en-US" b="0" dirty="0"/>
              <a:t> </a:t>
            </a:r>
            <a:r>
              <a:rPr lang="en-US" sz="3600" b="0" dirty="0" smtClean="0"/>
              <a:t>The Responsiveness of Supply and Demand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12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price elasticity of demand?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Why do some goods have a high price elasticity of demand, while others have a low price elasticity of demand?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There are several characteristics of the good, of the market, etc. that determine this.</a:t>
            </a:r>
          </a:p>
          <a:p>
            <a:pPr>
              <a:spcBef>
                <a:spcPct val="20000"/>
              </a:spcBef>
            </a:pPr>
            <a:endParaRPr lang="en-US" dirty="0" smtClean="0"/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b="1" dirty="0" smtClean="0"/>
              <a:t>The availability of close substitutes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If </a:t>
            </a:r>
            <a:r>
              <a:rPr lang="en-US" dirty="0"/>
              <a:t>a product has more substitutes available, it will have more elastic demand.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There are few substitutes for gasoline, so its price elasticity of demand is low.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There are many substitutes for Nikes (Reeboks, Adidas, etc.), so their price elasticity of demand is high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More determinants of the price elasticity of demand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en-US" b="1" dirty="0" smtClean="0"/>
              <a:t>The passage of time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Over </a:t>
            </a:r>
            <a:r>
              <a:rPr lang="en-US" dirty="0"/>
              <a:t>time, people can adjust their buying habits more easily. Elasticity is higher in the long run than the short run.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If the price of gasoline rises, it takes a while for people to adjust their gasoline consumption. How might they do that?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/>
              <a:t>Buying a more fuel-efficient car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/>
              <a:t>Moving closer to </a:t>
            </a:r>
            <a:r>
              <a:rPr lang="en-US" i="1" dirty="0" smtClean="0"/>
              <a:t>work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i="1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3"/>
            </a:pPr>
            <a:r>
              <a:rPr lang="en-US" b="1" dirty="0" smtClean="0"/>
              <a:t>Whether the good is a luxury or a necessity</a:t>
            </a:r>
          </a:p>
          <a:p>
            <a:pPr>
              <a:spcBef>
                <a:spcPct val="20000"/>
              </a:spcBef>
            </a:pPr>
            <a:r>
              <a:rPr lang="en-US" dirty="0"/>
              <a:t>People are more flexible with luxuries than necessities, so price elasticity of demand is higher for luxuries.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Many people consider milk and bread necessities; they will buy them every week almost regardless of the price.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And if the price goes down, they won’t drastically increase their consumption of bread or milk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Yet more determinants of the price elasticity of demand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4"/>
            </a:pPr>
            <a:r>
              <a:rPr lang="en-US" b="1" dirty="0" smtClean="0"/>
              <a:t>The definition of the market</a:t>
            </a:r>
          </a:p>
          <a:p>
            <a:pPr>
              <a:spcBef>
                <a:spcPct val="20000"/>
              </a:spcBef>
            </a:pPr>
            <a:r>
              <a:rPr lang="en-US" dirty="0"/>
              <a:t>The more narrowly-defined is the market, the more substitutes are available, and hence the more elastic is demand.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You might believe there is no good substitute for jeans, so your demand for jeans is very inelastic.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But if you consider different brands of jeans, you might be more sensitive to the price of a particular brand.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i="1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5"/>
            </a:pPr>
            <a:r>
              <a:rPr lang="en-US" b="1" dirty="0" smtClean="0"/>
              <a:t>The share of a good in a consumer’s budget</a:t>
            </a:r>
          </a:p>
          <a:p>
            <a:pPr>
              <a:spcBef>
                <a:spcPct val="20000"/>
              </a:spcBef>
            </a:pPr>
            <a:r>
              <a:rPr lang="en-US" dirty="0"/>
              <a:t>If a good is a small portion of your budget, you will likely not be very sensitive to its price.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You might buy table salt once a year or less; changes in its price will not affect very much how much you buy.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Example: Changes in the price of housing do affect where people choose to live.</a:t>
            </a:r>
          </a:p>
        </p:txBody>
      </p:sp>
    </p:spTree>
    <p:extLst>
      <p:ext uri="{BB962C8B-B14F-4D97-AF65-F5344CB8AC3E}">
        <p14:creationId xmlns:p14="http://schemas.microsoft.com/office/powerpoint/2010/main" val="41219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real-world price </a:t>
            </a:r>
            <a:r>
              <a:rPr lang="en-US" dirty="0" err="1" smtClean="0"/>
              <a:t>elasticities</a:t>
            </a:r>
            <a:r>
              <a:rPr lang="en-US" dirty="0" smtClean="0"/>
              <a:t> of demand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2637" y="6103937"/>
            <a:ext cx="2595563" cy="449263"/>
          </a:xfrm>
        </p:spPr>
        <p:txBody>
          <a:bodyPr/>
          <a:lstStyle/>
          <a:p>
            <a:r>
              <a:rPr lang="en-US" dirty="0" smtClean="0"/>
              <a:t>Estimated real-world price </a:t>
            </a:r>
            <a:r>
              <a:rPr lang="en-US" dirty="0" err="1" smtClean="0"/>
              <a:t>elasticities</a:t>
            </a:r>
            <a:r>
              <a:rPr lang="en-US" dirty="0" smtClean="0"/>
              <a:t> of demand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29137" y="6103937"/>
            <a:ext cx="1352550" cy="381000"/>
          </a:xfrm>
        </p:spPr>
        <p:txBody>
          <a:bodyPr/>
          <a:lstStyle/>
          <a:p>
            <a:r>
              <a:rPr lang="en-US" dirty="0" smtClean="0"/>
              <a:t>Table 6.2</a:t>
            </a:r>
            <a:endParaRPr lang="en-US" dirty="0"/>
          </a:p>
        </p:txBody>
      </p:sp>
      <p:graphicFrame>
        <p:nvGraphicFramePr>
          <p:cNvPr id="8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343608"/>
              </p:ext>
            </p:extLst>
          </p:nvPr>
        </p:nvGraphicFramePr>
        <p:xfrm>
          <a:off x="381000" y="440700"/>
          <a:ext cx="8229600" cy="5579100"/>
        </p:xfrm>
        <a:graphic>
          <a:graphicData uri="http://schemas.openxmlformats.org/drawingml/2006/table">
            <a:tbl>
              <a:tblPr/>
              <a:tblGrid>
                <a:gridCol w="3060170"/>
                <a:gridCol w="1207030"/>
                <a:gridCol w="2667000"/>
                <a:gridCol w="1295400"/>
              </a:tblGrid>
              <a:tr h="48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Estimated Elasticity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marT="45750" marB="4575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Estimated Elasticity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Books (Barnes &amp; Noble)</a:t>
                      </a:r>
                    </a:p>
                  </a:txBody>
                  <a:tcPr marT="45750" marB="4575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–4.00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Bread</a:t>
                      </a: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–0.40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Books (Amazon)</a:t>
                      </a:r>
                    </a:p>
                  </a:txBody>
                  <a:tcPr marT="45750" marB="457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–0.60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(residential use)</a:t>
                      </a: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–0.38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DVDs (Amazon)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–3.10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Chicken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–0.37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Raisin Bran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–2.50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Cocaine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–0.28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Automobiles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–1.95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Cigarettes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–0.25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Tide (liquid detergent)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–3.92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Beer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–0.29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Coca-Cola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–1.22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Catholic school attendance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–0.19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Grapes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–1.18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Residential natural gas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–0.09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Restaurant meals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–0.67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Gasoline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–0.06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insurance (low-income households)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–0.65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Milk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–0.04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–0.04</a:t>
                      </a: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Price elasticity of demand for breakfast cereal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4495800"/>
          </a:xfrm>
        </p:spPr>
        <p:txBody>
          <a:bodyPr/>
          <a:lstStyle/>
          <a:p>
            <a:r>
              <a:rPr lang="en-US" dirty="0" smtClean="0"/>
              <a:t>What is the price elasticity of demand for breakfast cereal?</a:t>
            </a:r>
          </a:p>
          <a:p>
            <a:r>
              <a:rPr lang="en-US" dirty="0" smtClean="0"/>
              <a:t>The answer depends on whether you mean: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particular brand of a particular breakfast cereal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particular </a:t>
            </a:r>
            <a:r>
              <a:rPr lang="en-US" dirty="0" smtClean="0"/>
              <a:t>category of </a:t>
            </a:r>
            <a:r>
              <a:rPr lang="en-US" dirty="0"/>
              <a:t>breakfast cereal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Breakfast </a:t>
            </a:r>
            <a:r>
              <a:rPr lang="en-US" dirty="0"/>
              <a:t>cereal in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The further down the list we go, the more broadly the market is defined, and hence the fewer close substitutes are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 we would expect the price elasticity of demand to become smaller as we move down the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And so it does:</a:t>
            </a:r>
            <a:endParaRPr lang="en-US" dirty="0"/>
          </a:p>
        </p:txBody>
      </p:sp>
      <p:graphicFrame>
        <p:nvGraphicFramePr>
          <p:cNvPr id="5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458501"/>
              </p:ext>
            </p:extLst>
          </p:nvPr>
        </p:nvGraphicFramePr>
        <p:xfrm>
          <a:off x="2819400" y="4724400"/>
          <a:ext cx="4495800" cy="1816938"/>
        </p:xfrm>
        <a:graphic>
          <a:graphicData uri="http://schemas.openxmlformats.org/drawingml/2006/table">
            <a:tbl>
              <a:tblPr/>
              <a:tblGrid>
                <a:gridCol w="2819400"/>
                <a:gridCol w="1676400"/>
              </a:tblGrid>
              <a:tr h="71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Cereal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Price elasticity of demand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Raisin Bran</a:t>
                      </a:r>
                    </a:p>
                  </a:txBody>
                  <a:tcPr marT="45750" marB="4575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–2.5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family breakfast cereals</a:t>
                      </a:r>
                    </a:p>
                  </a:txBody>
                  <a:tcPr marT="45750" marB="457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–1.8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types of breakfast cereal</a:t>
                      </a: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–0.9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  <a:cs typeface="Arial" charset="0"/>
              </a:rPr>
              <a:t>The Relationship between Price Elasticity of Demand and Total </a:t>
            </a:r>
            <a:r>
              <a:rPr lang="en-US" dirty="0" smtClean="0">
                <a:solidFill>
                  <a:srgbClr val="0066B3"/>
                </a:solidFill>
                <a:cs typeface="Arial" charset="0"/>
              </a:rPr>
              <a:t>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6.3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Understand the relationship between the price elasticity of demand and total revenue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and the pricing decision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If you are a business owner, you need to decide how to price your product.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“How many customers will I gain if I cut my price?”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“What will happen to my </a:t>
            </a:r>
            <a:r>
              <a:rPr lang="en-US" b="1" i="1" dirty="0"/>
              <a:t>total revenue</a:t>
            </a:r>
            <a:r>
              <a:rPr lang="en-US" dirty="0"/>
              <a:t> if I cut my price?”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b="1" dirty="0" smtClean="0"/>
              <a:t>Total </a:t>
            </a:r>
            <a:r>
              <a:rPr lang="en-US" b="1" dirty="0"/>
              <a:t>revenue</a:t>
            </a:r>
            <a:r>
              <a:rPr lang="en-US" dirty="0"/>
              <a:t>: The total amount of funds received by a seller of a good or service, calculated by multiplying the price per unit by the number of units sold</a:t>
            </a:r>
            <a:r>
              <a:rPr lang="en-US" dirty="0" smtClean="0"/>
              <a:t>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Knowing the price elasticity of demand for your product can help to answer these questions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cutting price with different </a:t>
            </a:r>
            <a:r>
              <a:rPr lang="en-US" dirty="0" err="1" smtClean="0"/>
              <a:t>elasticities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Suppose demand for your product is relatively price inelastic.</a:t>
            </a:r>
            <a:endParaRPr lang="en-US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Customers are not very sensitive to the price of your product.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As you decrease the price, you expect to gain few additional customers.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The few additional customers do not compensate for the lost revenue, so overall revenue goes down.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Suppose demand for your product is relatively price elastic.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Customers are very sensitive to the price of your product.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As you decrease the price, you expect to gain many additional customers.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The many additional customers more than compensate for the lost revenue, so overall revenue goes up.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price when demand is inelastic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429000" cy="5638800"/>
          </a:xfrm>
        </p:spPr>
        <p:txBody>
          <a:bodyPr/>
          <a:lstStyle/>
          <a:p>
            <a:pPr eaLnBrk="1" hangingPunct="1"/>
            <a:r>
              <a:rPr lang="en-US" dirty="0"/>
              <a:t>Revenue before price cut (at A):</a:t>
            </a:r>
            <a:br>
              <a:rPr lang="en-US" dirty="0"/>
            </a:br>
            <a:r>
              <a:rPr lang="en-US" dirty="0"/>
              <a:t>1,000 x $4.00</a:t>
            </a:r>
            <a:br>
              <a:rPr lang="en-US" dirty="0"/>
            </a:br>
            <a:r>
              <a:rPr lang="en-US" dirty="0"/>
              <a:t>= $4,000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Revenue after price cut (at B):</a:t>
            </a:r>
            <a:br>
              <a:rPr lang="en-US" dirty="0"/>
            </a:br>
            <a:r>
              <a:rPr lang="en-US" dirty="0"/>
              <a:t>1,050 x $3.70</a:t>
            </a:r>
            <a:br>
              <a:rPr lang="en-US" dirty="0"/>
            </a:br>
            <a:r>
              <a:rPr lang="en-US" dirty="0"/>
              <a:t>= $3,885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decrease in price does not generate enough extra customers (area E) to offset revenue loss (area C).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3048000" cy="449263"/>
          </a:xfrm>
        </p:spPr>
        <p:txBody>
          <a:bodyPr/>
          <a:lstStyle/>
          <a:p>
            <a:r>
              <a:rPr lang="en-US" dirty="0" smtClean="0"/>
              <a:t>The relationship between price elasticity and total revenue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6.2a</a:t>
            </a:r>
            <a:endParaRPr lang="en-US" dirty="0"/>
          </a:p>
        </p:txBody>
      </p:sp>
      <p:pic>
        <p:nvPicPr>
          <p:cNvPr id="9" name="Picture 8" descr="fig6.2ppt4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6.2ppt7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2ppt8a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2ppt1a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7" cy="461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6.2ppt2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6.2ppt3a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6.2ppt5a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6.2ppt6a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9073"/>
            <a:ext cx="4840028" cy="46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price when demand is elastic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429000" cy="5638800"/>
          </a:xfrm>
        </p:spPr>
        <p:txBody>
          <a:bodyPr/>
          <a:lstStyle/>
          <a:p>
            <a:pPr eaLnBrk="1" hangingPunct="1"/>
            <a:r>
              <a:rPr lang="en-US" dirty="0"/>
              <a:t>Revenue before price cut (at A):</a:t>
            </a:r>
            <a:br>
              <a:rPr lang="en-US" dirty="0"/>
            </a:br>
            <a:r>
              <a:rPr lang="en-US" dirty="0"/>
              <a:t>1,000 x $4.00</a:t>
            </a:r>
            <a:br>
              <a:rPr lang="en-US" dirty="0"/>
            </a:br>
            <a:r>
              <a:rPr lang="en-US" dirty="0"/>
              <a:t>= $4,000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Revenue after price cut (at B):</a:t>
            </a:r>
            <a:br>
              <a:rPr lang="en-US" dirty="0"/>
            </a:br>
            <a:r>
              <a:rPr lang="en-US" dirty="0"/>
              <a:t>1,200 x $3.70</a:t>
            </a:r>
            <a:br>
              <a:rPr lang="en-US" dirty="0"/>
            </a:br>
            <a:r>
              <a:rPr lang="en-US" dirty="0"/>
              <a:t>= $4,440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decrease in price generates enough extra customers (area E) to more than offset revenue loss (area C).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3048000" cy="449263"/>
          </a:xfrm>
        </p:spPr>
        <p:txBody>
          <a:bodyPr/>
          <a:lstStyle/>
          <a:p>
            <a:r>
              <a:rPr lang="en-US" dirty="0" smtClean="0"/>
              <a:t>The relationship between price elasticity and total revenue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6.2b</a:t>
            </a:r>
            <a:endParaRPr lang="en-US" dirty="0"/>
          </a:p>
        </p:txBody>
      </p:sp>
      <p:pic>
        <p:nvPicPr>
          <p:cNvPr id="9" name="Picture 8" descr="fig6.2ppt4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6.2ppt7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2ppt8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2ppt1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6.2ppt2b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6.2ppt3b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6.2ppt5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6.2ppt6b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70" y="793434"/>
            <a:ext cx="4628679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 people respond to changes in the price of gasoline?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Some argue that people don’t vary the quantity of gasoline they buy as the price </a:t>
            </a:r>
            <a:r>
              <a:rPr lang="en-US" dirty="0" smtClean="0"/>
              <a:t>changes.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 </a:t>
            </a:r>
            <a:r>
              <a:rPr lang="en-US" dirty="0"/>
              <a:t>you think this is correct?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From May 2010 to May 2011, the price of gasoline rose by about a third ($2.79 per gallon to $3.76 per gallon).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Gasoline consumption fell by about 5%.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People </a:t>
            </a:r>
            <a:r>
              <a:rPr lang="en-US" i="1" dirty="0"/>
              <a:t>do</a:t>
            </a:r>
            <a:r>
              <a:rPr lang="en-US" dirty="0"/>
              <a:t> respond to incentives, changing their behavior as prices, incomes, and prices of related goods change.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chapter explores these behavioral changes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elasticity and total revenue related?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kern="0" dirty="0" smtClean="0"/>
              <a:t>The formula for price elasticity of demand is:</a:t>
            </a:r>
            <a:endParaRPr lang="en-US" kern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97858"/>
              </p:ext>
            </p:extLst>
          </p:nvPr>
        </p:nvGraphicFramePr>
        <p:xfrm>
          <a:off x="642938" y="1427163"/>
          <a:ext cx="7248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3" imgW="4254500" imgH="419100" progId="Equation.3">
                  <p:embed/>
                </p:oleObj>
              </mc:Choice>
              <mc:Fallback>
                <p:oleObj name="Equation" r:id="rId3" imgW="425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427163"/>
                        <a:ext cx="7248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127000" y="2362200"/>
            <a:ext cx="8839200" cy="2286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kern="0" dirty="0" smtClean="0"/>
              <a:t>So if this is greater than 1 (in absolute terms) then quantity demanded goes up by a higher percentage than price, raising the revenue.</a:t>
            </a:r>
          </a:p>
          <a:p>
            <a:pPr>
              <a:spcBef>
                <a:spcPct val="20000"/>
              </a:spcBef>
            </a:pPr>
            <a:endParaRPr lang="en-US" kern="0" dirty="0" smtClean="0"/>
          </a:p>
          <a:p>
            <a:pPr>
              <a:spcBef>
                <a:spcPct val="20000"/>
              </a:spcBef>
            </a:pPr>
            <a:r>
              <a:rPr lang="en-US" kern="0" dirty="0" smtClean="0"/>
              <a:t>A special case occurs when price elasticity of demand is -1: the percentage change in quantity demanded equals the percentage change in price, so revenue does not change.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679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revenue along a linear demand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918028"/>
            <a:ext cx="4648200" cy="3730171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Suppose we have a linear demand curve.</a:t>
            </a:r>
          </a:p>
          <a:p>
            <a:pPr>
              <a:spcBef>
                <a:spcPct val="20000"/>
              </a:spcBef>
            </a:pP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dirty="0" smtClean="0"/>
              <a:t>What </a:t>
            </a:r>
            <a:r>
              <a:rPr lang="en-US" dirty="0"/>
              <a:t>happens to total revenue as price increases</a:t>
            </a:r>
            <a:r>
              <a:rPr lang="en-US" dirty="0" smtClean="0"/>
              <a:t>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Initially</a:t>
            </a:r>
            <a:r>
              <a:rPr lang="en-US" dirty="0"/>
              <a:t>, total revenue rises, suggesting demand is inelastic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/>
              <a:t>then total revenue starts to fall, suggesting demand is elastic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Elasticity is not constant along a linear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6.3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9230" r="45714" b="60083"/>
          <a:stretch/>
        </p:blipFill>
        <p:spPr bwMode="auto">
          <a:xfrm>
            <a:off x="4893607" y="914400"/>
            <a:ext cx="379319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Total revenue along a linear demand curve—cont.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00" y="928914"/>
            <a:ext cx="4648200" cy="3730171"/>
          </a:xfrm>
        </p:spPr>
        <p:txBody>
          <a:bodyPr/>
          <a:lstStyle/>
          <a:p>
            <a:pPr eaLnBrk="1" hangingPunct="1"/>
            <a:r>
              <a:rPr lang="en-US" dirty="0"/>
              <a:t>The data from the table are plotted in the graphs.</a:t>
            </a:r>
          </a:p>
          <a:p>
            <a:pPr eaLnBrk="1" hangingPunct="1"/>
            <a:r>
              <a:rPr lang="en-US" dirty="0" smtClean="0"/>
              <a:t>As </a:t>
            </a:r>
            <a:r>
              <a:rPr lang="en-US" dirty="0"/>
              <a:t>price decreases from $8, revenue rises—hence demand is elastic.</a:t>
            </a:r>
          </a:p>
          <a:p>
            <a:pPr eaLnBrk="1" hangingPunct="1"/>
            <a:r>
              <a:rPr lang="en-US" dirty="0" smtClean="0"/>
              <a:t>As </a:t>
            </a:r>
            <a:r>
              <a:rPr lang="en-US" dirty="0"/>
              <a:t>price continues to fall, revenue eventually flattens out—demand is unit elastic.</a:t>
            </a:r>
          </a:p>
          <a:p>
            <a:pPr eaLnBrk="1" hangingPunct="1"/>
            <a:r>
              <a:rPr lang="en-US" dirty="0" smtClean="0"/>
              <a:t>Then </a:t>
            </a:r>
            <a:r>
              <a:rPr lang="en-US" dirty="0"/>
              <a:t>as price falls even further, revenue begins to fall—demand is inelastic.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Elasticity is not constant along a linear demand curve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6.3</a:t>
            </a:r>
            <a:endParaRPr lang="en-US" dirty="0"/>
          </a:p>
        </p:txBody>
      </p:sp>
      <p:pic>
        <p:nvPicPr>
          <p:cNvPr id="10" name="Numbers - demand" descr="Fig06-3ab_PP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Numbers - demand" descr="Fig06-3ab_PPT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xes - demand" descr="Fig06-3ab_PPT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urve - demand" descr="Fig06-3ab_PPT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81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xes - revenue" descr="Fig06-3ab_PPT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5694"/>
            <a:ext cx="3733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Unit elastic - demand" descr="Fig06-3ab_PPT_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oints - demand" descr="Fig06-3ab_PPT_5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Elastic - demand" descr="Fig06-3ab_PPT_7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nelastic - demand" descr="Fig06-3ab_PPT_8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31069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Elastic - revenue" descr="Fig06-3ab_PPT_b2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645694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nelastic - revenue" descr="Fig06-3ab_PPT_b3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645694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Unit elastic - revenue" descr="Fig06-3ab_PPT_b4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645694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oints - revenue" descr="Fig06-3ab_PPT_b5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645694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demand and revenue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875337"/>
            <a:ext cx="2895600" cy="449263"/>
          </a:xfrm>
        </p:spPr>
        <p:txBody>
          <a:bodyPr/>
          <a:lstStyle/>
          <a:p>
            <a:r>
              <a:rPr lang="en-US" dirty="0" smtClean="0"/>
              <a:t>The relationship between price elasticity and revenue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875337"/>
            <a:ext cx="1352550" cy="381000"/>
          </a:xfrm>
        </p:spPr>
        <p:txBody>
          <a:bodyPr/>
          <a:lstStyle/>
          <a:p>
            <a:r>
              <a:rPr lang="en-US" dirty="0" smtClean="0"/>
              <a:t>Table 6.3</a:t>
            </a:r>
            <a:endParaRPr lang="en-US" dirty="0"/>
          </a:p>
        </p:txBody>
      </p:sp>
      <p:graphicFrame>
        <p:nvGraphicFramePr>
          <p:cNvPr id="8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305585"/>
              </p:ext>
            </p:extLst>
          </p:nvPr>
        </p:nvGraphicFramePr>
        <p:xfrm>
          <a:off x="304800" y="838200"/>
          <a:ext cx="8686800" cy="4871142"/>
        </p:xfrm>
        <a:graphic>
          <a:graphicData uri="http://schemas.openxmlformats.org/drawingml/2006/table">
            <a:tbl>
              <a:tblPr/>
              <a:tblGrid>
                <a:gridCol w="1630680"/>
                <a:gridCol w="2179320"/>
                <a:gridCol w="4876800"/>
              </a:tblGrid>
              <a:tr h="3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If demand is…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then...</a:t>
                      </a:r>
                    </a:p>
                  </a:txBody>
                  <a:tcPr marT="45667" marB="4566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because...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elastic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increase in price reduces revenue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decrease in quantity demanded is proportionally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than the increase in price.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elastic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decrease in price increases revenue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increase in quantity demanded is proportionally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than the decrease in price.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inelastic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 increase in price increases revenue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decrease in quantity demanded is proportionally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 the increase in price.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inelastic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decrease in price reduces revenue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increase in quantity demanded is proportionally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 the decrease in price.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elastic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increase in price does not affect revenue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decrease in quantity demanded is proportionally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same as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 the increase in price.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 elastic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decrease in price does not affect revenue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increase in quantity demanded is proportionally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same as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 the decrease in price.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price elasticity of demand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We can see that knowing the price elasticity of demand would be very useful for a firm. But how can a firm know this </a:t>
            </a:r>
            <a:r>
              <a:rPr lang="en-US" dirty="0" smtClean="0"/>
              <a:t>information?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a well-established product, economists can use historical data to estimate the demand curve.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/>
              <a:t>To calculate the price elasticity of demand for a new product, firms often rely on market experiments.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With market experiments, firms try different prices and observe the change in quantity demanded that </a:t>
            </a:r>
            <a:r>
              <a:rPr lang="en-US" dirty="0" smtClean="0"/>
              <a:t>results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2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price elasticity of demand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 can see that knowing the price elasticity of demand would be very useful for a firm. But how can a firm know this information?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a well-established product, economists can use historical data to estimate the demand curve.</a:t>
            </a:r>
          </a:p>
          <a:p>
            <a:endParaRPr lang="en-US" dirty="0" smtClean="0"/>
          </a:p>
          <a:p>
            <a:r>
              <a:rPr lang="en-US" dirty="0" smtClean="0"/>
              <a:t>To calculate the price elasticity of demand for a new product, firms often rely on market experiments.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 market experiments, firms try different prices and observe the change in quantity demanded that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Demand </a:t>
            </a:r>
            <a:r>
              <a:rPr lang="en-US" dirty="0" err="1" smtClean="0"/>
              <a:t>Elasticities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6.4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Define cross-price elasticity of demand and income elasticity of demand and understand their determinants and how they are measured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Cross-price elasticity of demand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8839200" cy="3505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kern="0" dirty="0" smtClean="0"/>
              <a:t>When we examined demand in Chapter 3, we discussed substitutes and complements.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kern="0" dirty="0" smtClean="0"/>
              <a:t>Substitutes</a:t>
            </a:r>
            <a:r>
              <a:rPr lang="en-US" kern="0" dirty="0" smtClean="0"/>
              <a:t>: Goods and services that can be used for the same purpose.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kern="0" dirty="0" smtClean="0"/>
              <a:t>Complements</a:t>
            </a:r>
            <a:r>
              <a:rPr lang="en-US" kern="0" dirty="0" smtClean="0"/>
              <a:t>: Goods and services that are used together.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i="1" kern="0" dirty="0" smtClean="0"/>
              <a:t>Cross-price elasticity of demand</a:t>
            </a:r>
            <a:r>
              <a:rPr lang="en-US" kern="0" dirty="0" smtClean="0"/>
              <a:t> measures the </a:t>
            </a:r>
            <a:r>
              <a:rPr lang="en-US" i="1" kern="0" dirty="0" smtClean="0"/>
              <a:t>strength</a:t>
            </a:r>
            <a:r>
              <a:rPr lang="en-US" kern="0" dirty="0" smtClean="0"/>
              <a:t> of substitute or complement relationships between goods. </a:t>
            </a:r>
            <a:endParaRPr lang="en-US" kern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391419"/>
              </p:ext>
            </p:extLst>
          </p:nvPr>
        </p:nvGraphicFramePr>
        <p:xfrm>
          <a:off x="304800" y="4800600"/>
          <a:ext cx="82407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3" imgW="5435600" imgH="419100" progId="Equation.3">
                  <p:embed/>
                </p:oleObj>
              </mc:Choice>
              <mc:Fallback>
                <p:oleObj name="Equation" r:id="rId3" imgW="543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82407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5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cross-price elasticity of demand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590800" cy="449263"/>
          </a:xfrm>
        </p:spPr>
        <p:txBody>
          <a:bodyPr/>
          <a:lstStyle/>
          <a:p>
            <a:r>
              <a:rPr lang="en-US" dirty="0" smtClean="0"/>
              <a:t>Summary of cross-price elasticity of demand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6.4</a:t>
            </a:r>
            <a:endParaRPr lang="en-US" dirty="0"/>
          </a:p>
        </p:txBody>
      </p:sp>
      <p:graphicFrame>
        <p:nvGraphicFramePr>
          <p:cNvPr id="8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96386"/>
              </p:ext>
            </p:extLst>
          </p:nvPr>
        </p:nvGraphicFramePr>
        <p:xfrm>
          <a:off x="381000" y="1661584"/>
          <a:ext cx="8348663" cy="3443816"/>
        </p:xfrm>
        <a:graphic>
          <a:graphicData uri="http://schemas.openxmlformats.org/drawingml/2006/table">
            <a:tbl>
              <a:tblPr/>
              <a:tblGrid>
                <a:gridCol w="1960891"/>
                <a:gridCol w="1968933"/>
                <a:gridCol w="4418839"/>
              </a:tblGrid>
              <a:tr h="822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If the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are…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then the cross-price elasticity of demand will be…</a:t>
                      </a:r>
                    </a:p>
                  </a:txBody>
                  <a:tcPr marT="45667" marB="4566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Example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667" marB="4566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substitutes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</a:t>
                      </a: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Two brands of tablet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computers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667" marB="45667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complements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negative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Tablet computers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applications downloaded from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online stores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unrelated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zero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Tablet computers and peanut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butter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667" marB="4566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4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elasticity of demand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3810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When we examined demand in Chapter 3, we discussed normal and inferior goods.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dirty="0"/>
              <a:t>Normal goods</a:t>
            </a:r>
            <a:r>
              <a:rPr lang="en-US" dirty="0"/>
              <a:t>: Goods and services for which the quantity demanded increases as income increases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dirty="0"/>
              <a:t>Inferior goods</a:t>
            </a:r>
            <a:r>
              <a:rPr lang="en-US" dirty="0"/>
              <a:t>: Goods and services for which the quantity demanded falls as income increases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i="1" dirty="0"/>
              <a:t>Income elasticity of demand</a:t>
            </a:r>
            <a:r>
              <a:rPr lang="en-US" dirty="0"/>
              <a:t> measures the </a:t>
            </a:r>
            <a:r>
              <a:rPr lang="en-US" i="1" dirty="0"/>
              <a:t>strength</a:t>
            </a:r>
            <a:r>
              <a:rPr lang="en-US" dirty="0"/>
              <a:t> of the effect of income on quantity demanded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85455"/>
              </p:ext>
            </p:extLst>
          </p:nvPr>
        </p:nvGraphicFramePr>
        <p:xfrm>
          <a:off x="976313" y="5230813"/>
          <a:ext cx="66579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3" imgW="4394200" imgH="419100" progId="Equation.3">
                  <p:embed/>
                </p:oleObj>
              </mc:Choice>
              <mc:Fallback>
                <p:oleObj name="Equation" r:id="rId3" imgW="439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230813"/>
                        <a:ext cx="66579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1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  <a:cs typeface="Arial" charset="0"/>
              </a:rPr>
              <a:t>The Price Elasticity of Demand and Its Measurement</a:t>
            </a:r>
            <a:br>
              <a:rPr lang="en-US" dirty="0">
                <a:solidFill>
                  <a:srgbClr val="0066B3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6.1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Define price elasticity of demand and understand how to measure it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income elasticity of demand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648200"/>
            <a:ext cx="8839200" cy="1828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dirty="0"/>
              <a:t>Necessity</a:t>
            </a:r>
            <a:r>
              <a:rPr lang="en-US" dirty="0"/>
              <a:t>: A normal good with a quantity demanded that responds less than proportionally to a price change.</a:t>
            </a:r>
            <a:endParaRPr lang="en-US" b="1" dirty="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b="1" dirty="0"/>
              <a:t>Luxury</a:t>
            </a:r>
            <a:r>
              <a:rPr lang="en-US" dirty="0"/>
              <a:t>: A normal good with a quantity demanded that responds more than proportionally to a price change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101122"/>
              </p:ext>
            </p:extLst>
          </p:nvPr>
        </p:nvGraphicFramePr>
        <p:xfrm>
          <a:off x="457200" y="1416200"/>
          <a:ext cx="8178800" cy="2955260"/>
        </p:xfrm>
        <a:graphic>
          <a:graphicData uri="http://schemas.openxmlformats.org/drawingml/2006/table">
            <a:tbl>
              <a:tblPr/>
              <a:tblGrid>
                <a:gridCol w="3530600"/>
                <a:gridCol w="3390900"/>
                <a:gridCol w="1257300"/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If the income elasticity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 demand is…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then the good is…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Example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 but less than 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normal and a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necessity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Bread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 and greater than 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normal and a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luxury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Caviar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457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negative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13725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inferior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1372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Ramen noodles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0" marB="13725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6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Elasticities</a:t>
            </a:r>
            <a:r>
              <a:rPr lang="en-US" dirty="0" smtClean="0"/>
              <a:t> of alcoholic beverages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3054" y="762000"/>
            <a:ext cx="47021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 smtClean="0"/>
              <a:t>Christopher </a:t>
            </a:r>
            <a:r>
              <a:rPr lang="en-US" sz="2200" dirty="0" err="1" smtClean="0"/>
              <a:t>Ruhm</a:t>
            </a:r>
            <a:r>
              <a:rPr lang="en-US" sz="2200" dirty="0" smtClean="0"/>
              <a:t> of the University of Virginia and colleagues estimated </a:t>
            </a:r>
            <a:r>
              <a:rPr lang="en-US" sz="2200" dirty="0" err="1" smtClean="0"/>
              <a:t>elasticities</a:t>
            </a:r>
            <a:r>
              <a:rPr lang="en-US" sz="2200" dirty="0" smtClean="0"/>
              <a:t> for various alcoholic beverages. According to their study: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Demand for beer is price inelastic.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Beer and wine are complements.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Beer and spirits are also complements, but the relationship is not as strong.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Beer is a normal good; a </a:t>
            </a:r>
            <a:r>
              <a:rPr lang="en-US" sz="2200" i="1" dirty="0" smtClean="0"/>
              <a:t>necessity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aphicFrame>
        <p:nvGraphicFramePr>
          <p:cNvPr id="4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580866"/>
              </p:ext>
            </p:extLst>
          </p:nvPr>
        </p:nvGraphicFramePr>
        <p:xfrm>
          <a:off x="228600" y="2234293"/>
          <a:ext cx="2679699" cy="2823668"/>
        </p:xfrm>
        <a:graphic>
          <a:graphicData uri="http://schemas.openxmlformats.org/drawingml/2006/table">
            <a:tbl>
              <a:tblPr/>
              <a:tblGrid>
                <a:gridCol w="2108199"/>
                <a:gridCol w="571500"/>
              </a:tblGrid>
              <a:tr h="50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elasticity of demand for beer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−0.30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Cross-price elasticity of demand between beer and wine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−0.83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Cross-price elasticity of demand between beer and spirits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 elasticity of demand for beer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971800" y="2432050"/>
            <a:ext cx="1321254" cy="23404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971800" y="3155950"/>
            <a:ext cx="1333954" cy="10885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3979224"/>
            <a:ext cx="1321254" cy="9393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971800" y="4875893"/>
            <a:ext cx="1321254" cy="457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5791200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1" dirty="0" smtClean="0"/>
              <a:t>Are any of these results surprising to you? Why or why not?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1198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  <a:cs typeface="Arial" charset="0"/>
              </a:rPr>
              <a:t>Using Elasticity to Analyze the Disappearing Family </a:t>
            </a:r>
            <a:r>
              <a:rPr lang="en-US" dirty="0" smtClean="0">
                <a:solidFill>
                  <a:srgbClr val="0066B3"/>
                </a:solidFill>
                <a:cs typeface="Arial" charset="0"/>
              </a:rPr>
              <a:t>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6.5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Use price elasticity and income elasticity to analyze economic issues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facts about farming in the United States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Over the last century farms have become much more efficient at producing food.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might appear to make farming more profitable, and hence encourage more people into farming.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But the number of people in farming has fallen substantially (23 million in 1950, 3 million in 2011).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/>
              <a:t>Why have productivity gains in farming led to fewer people choosing to </a:t>
            </a:r>
            <a:r>
              <a:rPr lang="en-US" dirty="0" smtClean="0"/>
              <a:t>farm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00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and the disappearing family farm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124200" cy="5638800"/>
          </a:xfrm>
        </p:spPr>
        <p:txBody>
          <a:bodyPr/>
          <a:lstStyle/>
          <a:p>
            <a:pPr eaLnBrk="1" hangingPunct="1"/>
            <a:r>
              <a:rPr lang="en-US" dirty="0"/>
              <a:t>In 1950, U.S. farmers produced 1.0 billion bushels of wheat at a price of $18.56 per bushel.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Over the next 60 years, rapid increases in farm productivity caused a large shift to the right in the supply curve for wheat.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667000" cy="449263"/>
          </a:xfrm>
        </p:spPr>
        <p:txBody>
          <a:bodyPr/>
          <a:lstStyle/>
          <a:p>
            <a:r>
              <a:rPr lang="en-US" dirty="0" smtClean="0"/>
              <a:t>Elasticity and the disappearing family farm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6.4</a:t>
            </a:r>
            <a:endParaRPr lang="en-US" dirty="0"/>
          </a:p>
        </p:txBody>
      </p:sp>
      <p:pic>
        <p:nvPicPr>
          <p:cNvPr id="9" name="Picture 8" descr="fig6.4pp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304925"/>
            <a:ext cx="561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6.4pp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309688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4ppt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309688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4ppt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309688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3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and the disappearing family farm—cont</a:t>
            </a:r>
            <a:r>
              <a:rPr lang="en-US" dirty="0"/>
              <a:t>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310164" cy="5638800"/>
          </a:xfrm>
        </p:spPr>
        <p:txBody>
          <a:bodyPr/>
          <a:lstStyle/>
          <a:p>
            <a:pPr eaLnBrk="1" hangingPunct="1"/>
            <a:r>
              <a:rPr lang="en-US" dirty="0"/>
              <a:t>Income elasticity of demand for wheat is low, so demand for wheat increased little over this period.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Demand for wheat is also inelastic, so the large shift in the supply curve and the small shift in the demand curve resulted in a sharp decline in the price of wheat.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667000" cy="449263"/>
          </a:xfrm>
        </p:spPr>
        <p:txBody>
          <a:bodyPr/>
          <a:lstStyle/>
          <a:p>
            <a:r>
              <a:rPr lang="en-US" dirty="0" smtClean="0"/>
              <a:t>Elasticity and the disappearing family farm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6.4</a:t>
            </a:r>
            <a:endParaRPr lang="en-US" dirty="0"/>
          </a:p>
        </p:txBody>
      </p:sp>
      <p:pic>
        <p:nvPicPr>
          <p:cNvPr id="10" name="Picture 9" descr="fig6.4pp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09914"/>
            <a:ext cx="561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4ppt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4ppt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6.4ppt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6.4ppt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6.4ppt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6.4ppt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and the disappearing family farm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200400" cy="5638800"/>
          </a:xfrm>
        </p:spPr>
        <p:txBody>
          <a:bodyPr/>
          <a:lstStyle/>
          <a:p>
            <a:r>
              <a:rPr lang="en-US" dirty="0" smtClean="0"/>
              <a:t>Income elasticity of demand for wheat is low, so demand for wheat increased little over this period.</a:t>
            </a:r>
          </a:p>
          <a:p>
            <a:endParaRPr lang="en-US" dirty="0" smtClean="0"/>
          </a:p>
          <a:p>
            <a:r>
              <a:rPr lang="en-US" dirty="0" smtClean="0"/>
              <a:t>Demand for wheat is also inelastic, so the large shift in the supply curve and the small shift in the demand curve resulted in a sharp decline in the price of wheat.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Elasticity and the disappearing family farm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Figure 6.4</a:t>
            </a:r>
            <a:endParaRPr lang="en-US" dirty="0"/>
          </a:p>
        </p:txBody>
      </p:sp>
      <p:pic>
        <p:nvPicPr>
          <p:cNvPr id="10" name="Picture 9" descr="fig6.4pp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09914"/>
            <a:ext cx="561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4ppt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4ppt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6.4ppt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6.4ppt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6.4ppt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6.4ppt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64" y="1314677"/>
            <a:ext cx="56197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  <a:cs typeface="Arial" charset="0"/>
              </a:rPr>
              <a:t>The Price Elasticity of Supply and Its </a:t>
            </a:r>
            <a:r>
              <a:rPr lang="en-US" dirty="0" smtClean="0">
                <a:solidFill>
                  <a:srgbClr val="0066B3"/>
                </a:solidFill>
                <a:cs typeface="Arial" charset="0"/>
              </a:rPr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6.6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Define price elasticity of supply and understand its main determinants and how it is measured.</a:t>
            </a:r>
          </a:p>
        </p:txBody>
      </p:sp>
    </p:spTree>
    <p:extLst>
      <p:ext uri="{BB962C8B-B14F-4D97-AF65-F5344CB8AC3E}">
        <p14:creationId xmlns:p14="http://schemas.microsoft.com/office/powerpoint/2010/main" val="30048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supply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838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Price elasticity of supply is very much analogous to price elasticity of demand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66385"/>
              </p:ext>
            </p:extLst>
          </p:nvPr>
        </p:nvGraphicFramePr>
        <p:xfrm>
          <a:off x="974725" y="1962150"/>
          <a:ext cx="6923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3" imgW="4064000" imgH="419100" progId="Equation.3">
                  <p:embed/>
                </p:oleObj>
              </mc:Choice>
              <mc:Fallback>
                <p:oleObj name="Equation" r:id="rId3" imgW="4064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962150"/>
                        <a:ext cx="69230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22834"/>
              </p:ext>
            </p:extLst>
          </p:nvPr>
        </p:nvGraphicFramePr>
        <p:xfrm>
          <a:off x="811213" y="2760663"/>
          <a:ext cx="7248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5" imgW="4254500" imgH="419100" progId="Equation.3">
                  <p:embed/>
                </p:oleObj>
              </mc:Choice>
              <mc:Fallback>
                <p:oleObj name="Equation" r:id="rId5" imgW="425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760663"/>
                        <a:ext cx="7248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152400" y="3657600"/>
            <a:ext cx="8839200" cy="838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kern="0" dirty="0" smtClean="0"/>
              <a:t>So the same sort of calculation methods apply (midpoint formula, etc.)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734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the price elasticity of supply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Price elasticity of supply depends on the ability and willingness of firms to alter the quantity they produce as price increases.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The time period in question is critically important for determining the price elasticity of supply.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Suppose the wholesale price of grapes doubled overnight: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/>
              <a:t>Farmers could do little to increase their quantity immediately; the initial price elasticity of supply would be close to 0.</a:t>
            </a:r>
          </a:p>
          <a:p>
            <a:pPr marL="342900" indent="-342900"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/>
              <a:t>Over time, farmers could plant more fields in grapes; so over the course of several years, the price elasticity of supply would rise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responsiveness to price changes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Although we saw consumers did change the amount of gasoline they bought, they didn’t appear to change it by very much.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How can we come up with a sensible way to measure how much quantity changes when price changes?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One idea is to look at the slope of the demand curve.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But this won’t work, since the value of the slope depends on the units used to measure on the axes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oil prices so unstable?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141788"/>
            <a:ext cx="381952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/>
              <a:t>Oil producers cannot change output very quickly.</a:t>
            </a:r>
          </a:p>
          <a:p>
            <a:pPr>
              <a:defRPr/>
            </a:pPr>
            <a:r>
              <a:rPr lang="en-US" sz="2200" dirty="0" smtClean="0"/>
              <a:t>When demand increases suddenly, price rises, acting as a rationing mechanism for the increased demand.</a:t>
            </a:r>
            <a:endParaRPr lang="en-US" sz="22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8088" y="4156075"/>
            <a:ext cx="37449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/>
              <a:t>On the other hand, during a recession, demand for oil falls.</a:t>
            </a:r>
          </a:p>
          <a:p>
            <a:pPr>
              <a:defRPr/>
            </a:pPr>
            <a:r>
              <a:rPr lang="en-US" sz="2200" dirty="0" smtClean="0"/>
              <a:t>Oil producers cannot adjust their output quickly, so the price falls dramatically.</a:t>
            </a:r>
            <a:endParaRPr lang="en-US" sz="2200" dirty="0"/>
          </a:p>
        </p:txBody>
      </p:sp>
      <p:pic>
        <p:nvPicPr>
          <p:cNvPr id="6" name="Picture 5" descr="MTC_06_Oil1_PP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90600"/>
            <a:ext cx="340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TC_06_Oil1_PPT_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90600"/>
            <a:ext cx="340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TC_06_Oil1_PPT_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90600"/>
            <a:ext cx="340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TC_06Oil2_PPT_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20762"/>
            <a:ext cx="3400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TC_06Oil2_PPT_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20762"/>
            <a:ext cx="3400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TC_06Oil2_PPT_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20762"/>
            <a:ext cx="3400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TC_06Oil2_PPT_4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20762"/>
            <a:ext cx="3400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TC_06Oil2_PPT_5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20762"/>
            <a:ext cx="3400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TC_06Oil2_PPT_6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20762"/>
            <a:ext cx="3400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MTC_06_Oil1_PPT_6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90600"/>
            <a:ext cx="340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MTC_06_Oil1_PPT_2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90600"/>
            <a:ext cx="340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TC_06_Oil1_PPT_4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90600"/>
            <a:ext cx="340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for price elasticity of supply—part 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763000" cy="1219200"/>
          </a:xfrm>
        </p:spPr>
        <p:txBody>
          <a:bodyPr/>
          <a:lstStyle/>
          <a:p>
            <a:r>
              <a:rPr lang="en-US" dirty="0"/>
              <a:t>Much the same terminology applies to price elasticity of supply as to price elasticity of demand: </a:t>
            </a:r>
            <a:r>
              <a:rPr lang="en-US" i="1" dirty="0"/>
              <a:t>elastic, inelastic, unit-elastic, perfectly elastic, </a:t>
            </a:r>
            <a:r>
              <a:rPr lang="en-US" dirty="0"/>
              <a:t>and</a:t>
            </a:r>
            <a:r>
              <a:rPr lang="en-US" i="1" dirty="0"/>
              <a:t> perfectly inelastic</a:t>
            </a:r>
            <a:r>
              <a:rPr lang="en-US" dirty="0"/>
              <a:t> all have similar meanings.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76500" y="6180137"/>
            <a:ext cx="2290763" cy="449263"/>
          </a:xfrm>
        </p:spPr>
        <p:txBody>
          <a:bodyPr/>
          <a:lstStyle/>
          <a:p>
            <a:r>
              <a:rPr lang="en-US" smtClean="0"/>
              <a:t>Summary of the price elasticity of supply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3000" y="6180137"/>
            <a:ext cx="1352550" cy="381000"/>
          </a:xfrm>
        </p:spPr>
        <p:txBody>
          <a:bodyPr/>
          <a:lstStyle/>
          <a:p>
            <a:r>
              <a:rPr lang="en-US" smtClean="0"/>
              <a:t>Table 6.6</a:t>
            </a:r>
            <a:endParaRPr lang="en-US" dirty="0"/>
          </a:p>
        </p:txBody>
      </p:sp>
      <p:cxnSp>
        <p:nvCxnSpPr>
          <p:cNvPr id="17" name="Straight Connector 7"/>
          <p:cNvCxnSpPr>
            <a:cxnSpLocks noChangeShapeType="1"/>
          </p:cNvCxnSpPr>
          <p:nvPr/>
        </p:nvCxnSpPr>
        <p:spPr bwMode="auto">
          <a:xfrm>
            <a:off x="438150" y="3352800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90550" y="2997200"/>
            <a:ext cx="5119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66B3"/>
                </a:solidFill>
              </a:rPr>
              <a:t>If supply is…           	 then the value of price elasticity is…</a:t>
            </a:r>
          </a:p>
        </p:txBody>
      </p:sp>
      <p:pic>
        <p:nvPicPr>
          <p:cNvPr id="12" name="Picture 11" descr="table6.6pp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467100"/>
            <a:ext cx="7353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for price elasticity of supply—part 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3837" y="6248400"/>
            <a:ext cx="3962400" cy="3408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76500" y="6180137"/>
            <a:ext cx="2290763" cy="449263"/>
          </a:xfrm>
        </p:spPr>
        <p:txBody>
          <a:bodyPr/>
          <a:lstStyle/>
          <a:p>
            <a:r>
              <a:rPr lang="en-US" smtClean="0"/>
              <a:t>Summary of the price elasticity of supply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3000" y="6180137"/>
            <a:ext cx="1352550" cy="381000"/>
          </a:xfrm>
        </p:spPr>
        <p:txBody>
          <a:bodyPr/>
          <a:lstStyle/>
          <a:p>
            <a:r>
              <a:rPr lang="en-US" smtClean="0"/>
              <a:t>Table 6.6</a:t>
            </a:r>
            <a:endParaRPr lang="en-US" dirty="0"/>
          </a:p>
        </p:txBody>
      </p:sp>
      <p:cxnSp>
        <p:nvCxnSpPr>
          <p:cNvPr id="17" name="Straight Connector 7"/>
          <p:cNvCxnSpPr>
            <a:cxnSpLocks noChangeShapeType="1"/>
          </p:cNvCxnSpPr>
          <p:nvPr/>
        </p:nvCxnSpPr>
        <p:spPr bwMode="auto">
          <a:xfrm>
            <a:off x="438150" y="1170214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90550" y="814614"/>
            <a:ext cx="5119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B3"/>
                </a:solidFill>
              </a:rPr>
              <a:t>If supply is…           	 then the value of price elasticity is…</a:t>
            </a:r>
          </a:p>
        </p:txBody>
      </p:sp>
      <p:pic>
        <p:nvPicPr>
          <p:cNvPr id="10" name="Picture 9" descr="table6.6pp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295400"/>
            <a:ext cx="7267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able6.6ppt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857625"/>
            <a:ext cx="72580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for price elasticity of supply—part 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3837" y="6248400"/>
            <a:ext cx="3962400" cy="3408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76500" y="6180137"/>
            <a:ext cx="2290763" cy="449263"/>
          </a:xfrm>
        </p:spPr>
        <p:txBody>
          <a:bodyPr/>
          <a:lstStyle/>
          <a:p>
            <a:r>
              <a:rPr lang="en-US" smtClean="0"/>
              <a:t>Summary of the price elasticity of supply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3000" y="6180137"/>
            <a:ext cx="1352550" cy="381000"/>
          </a:xfrm>
        </p:spPr>
        <p:txBody>
          <a:bodyPr/>
          <a:lstStyle/>
          <a:p>
            <a:r>
              <a:rPr lang="en-US" smtClean="0"/>
              <a:t>Table 6.6</a:t>
            </a:r>
            <a:endParaRPr lang="en-US" dirty="0"/>
          </a:p>
        </p:txBody>
      </p:sp>
      <p:cxnSp>
        <p:nvCxnSpPr>
          <p:cNvPr id="17" name="Straight Connector 7"/>
          <p:cNvCxnSpPr>
            <a:cxnSpLocks noChangeShapeType="1"/>
          </p:cNvCxnSpPr>
          <p:nvPr/>
        </p:nvCxnSpPr>
        <p:spPr bwMode="auto">
          <a:xfrm>
            <a:off x="438150" y="1170214"/>
            <a:ext cx="7667625" cy="0"/>
          </a:xfrm>
          <a:prstGeom prst="line">
            <a:avLst/>
          </a:prstGeom>
          <a:noFill/>
          <a:ln w="44450" algn="ctr">
            <a:solidFill>
              <a:srgbClr val="95B6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90550" y="814614"/>
            <a:ext cx="5119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B3"/>
                </a:solidFill>
              </a:rPr>
              <a:t>If supply is…           	 then the value of price elasticity is…</a:t>
            </a:r>
          </a:p>
        </p:txBody>
      </p:sp>
      <p:pic>
        <p:nvPicPr>
          <p:cNvPr id="19" name="Picture 18" descr="table6.6ppt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98802"/>
            <a:ext cx="7191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able6.6ppt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853089"/>
            <a:ext cx="7191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knowing price elasticity of supply useful?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Knowing the price elasticity of supply can help us to predict the effect that a change in demand will have.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When demand increases, we know equilibrium price and quantity will increase.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But if supply is </a:t>
            </a:r>
            <a:r>
              <a:rPr lang="en-US" i="1" dirty="0"/>
              <a:t>inelastic</a:t>
            </a:r>
            <a:r>
              <a:rPr lang="en-US" dirty="0"/>
              <a:t>, quantity supplied cannot change much in response to the demand change; so price will rise a lot.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If supply is </a:t>
            </a:r>
            <a:r>
              <a:rPr lang="en-US" i="1" dirty="0"/>
              <a:t>elastic</a:t>
            </a:r>
            <a:r>
              <a:rPr lang="en-US" dirty="0"/>
              <a:t>, price will rise much less.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 smtClean="0"/>
              <a:t>The </a:t>
            </a:r>
            <a:r>
              <a:rPr lang="en-US" dirty="0"/>
              <a:t>next two slides illustrate these statements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on the 4</a:t>
            </a:r>
            <a:r>
              <a:rPr lang="en-US" baseline="30000" dirty="0" smtClean="0"/>
              <a:t>th</a:t>
            </a:r>
            <a:r>
              <a:rPr lang="en-US" dirty="0" smtClean="0"/>
              <a:t> of July—inelastic supply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pPr eaLnBrk="1" hangingPunct="1"/>
            <a:r>
              <a:rPr lang="en-US" dirty="0" err="1"/>
              <a:t>Demand</a:t>
            </a:r>
            <a:r>
              <a:rPr lang="en-US" baseline="-25000" dirty="0" err="1"/>
              <a:t>Typical</a:t>
            </a:r>
            <a:r>
              <a:rPr lang="en-US" dirty="0"/>
              <a:t> represents the typical demand for parking spaces on a summer weekend at a beach resort.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Demand</a:t>
            </a:r>
            <a:r>
              <a:rPr lang="en-US" baseline="-25000" dirty="0" err="1" smtClean="0"/>
              <a:t>July</a:t>
            </a:r>
            <a:r>
              <a:rPr lang="en-US" baseline="-25000" dirty="0" smtClean="0"/>
              <a:t> </a:t>
            </a:r>
            <a:r>
              <a:rPr lang="en-US" baseline="-25000" dirty="0"/>
              <a:t>4 </a:t>
            </a:r>
            <a:r>
              <a:rPr lang="en-US" dirty="0"/>
              <a:t>represents demand on the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 </a:t>
            </a:r>
            <a:r>
              <a:rPr lang="en-US" dirty="0"/>
              <a:t>July.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supply is inelastic, the price </a:t>
            </a:r>
            <a:r>
              <a:rPr lang="en-US" dirty="0" smtClean="0"/>
              <a:t>increase will </a:t>
            </a:r>
            <a:r>
              <a:rPr lang="en-US" dirty="0"/>
              <a:t>be large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3048000" cy="449263"/>
          </a:xfrm>
        </p:spPr>
        <p:txBody>
          <a:bodyPr/>
          <a:lstStyle/>
          <a:p>
            <a:r>
              <a:rPr lang="en-US" dirty="0" smtClean="0"/>
              <a:t>Changes in price depend on the price elasticity of supply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6.5a</a:t>
            </a:r>
            <a:endParaRPr lang="en-US" dirty="0"/>
          </a:p>
        </p:txBody>
      </p:sp>
      <p:pic>
        <p:nvPicPr>
          <p:cNvPr id="10" name="Picture 9" descr="fig6.5ppt1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7" y="833439"/>
            <a:ext cx="4984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5ppt2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7" y="833439"/>
            <a:ext cx="4984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5ppt5a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7" y="833439"/>
            <a:ext cx="4984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6.5ppt6a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7" y="833439"/>
            <a:ext cx="4984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6.5ppt3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7" y="833439"/>
            <a:ext cx="4984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6.5ppt4a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7" y="833439"/>
            <a:ext cx="4984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on the Fourth of July—elastic supply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514600" cy="5638800"/>
          </a:xfrm>
        </p:spPr>
        <p:txBody>
          <a:bodyPr/>
          <a:lstStyle/>
          <a:p>
            <a:pPr eaLnBrk="1" hangingPunct="1"/>
            <a:r>
              <a:rPr lang="en-US" dirty="0"/>
              <a:t>If supply is elastic instead, then the resulting price change will be much smaller.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971800" cy="449263"/>
          </a:xfrm>
        </p:spPr>
        <p:txBody>
          <a:bodyPr/>
          <a:lstStyle/>
          <a:p>
            <a:r>
              <a:rPr lang="en-US" dirty="0"/>
              <a:t>Changes in price depend on the price elasticity of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Figure 6.5b</a:t>
            </a:r>
            <a:endParaRPr lang="en-US" dirty="0"/>
          </a:p>
        </p:txBody>
      </p:sp>
      <p:pic>
        <p:nvPicPr>
          <p:cNvPr id="6" name="Picture 5" descr="fig6.5ppt1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6.5ppt2.5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6.5ppt4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6.5ppt5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6.5ppt6b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6.5ppt2b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6.5ppt3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28675"/>
            <a:ext cx="5048250" cy="47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elasticities</a:t>
            </a:r>
            <a:r>
              <a:rPr lang="en-US" dirty="0" smtClean="0"/>
              <a:t>—part 1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76900" y="6180137"/>
            <a:ext cx="2290763" cy="44926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elasticities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3400" y="6180137"/>
            <a:ext cx="1352550" cy="381000"/>
          </a:xfrm>
        </p:spPr>
        <p:txBody>
          <a:bodyPr/>
          <a:lstStyle/>
          <a:p>
            <a:r>
              <a:rPr lang="en-US" dirty="0" smtClean="0"/>
              <a:t>Table 6.7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7675" y="998538"/>
          <a:ext cx="8113713" cy="441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571"/>
                <a:gridCol w="2704571"/>
                <a:gridCol w="2704571"/>
              </a:tblGrid>
              <a:tr h="372113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Price Elasticity of Demand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L="182883" marR="91441" marT="45707" marB="4570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56247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7" marB="4570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668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1" marR="91441" marT="45707" marB="4570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rgbClr val="0066B3"/>
                          </a:solidFill>
                          <a:latin typeface="+mn-lt"/>
                          <a:ea typeface="+mn-ea"/>
                          <a:cs typeface="+mn-cs"/>
                        </a:rPr>
                        <a:t>Absolute Value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rgbClr val="0066B3"/>
                          </a:solidFill>
                          <a:latin typeface="+mn-lt"/>
                          <a:ea typeface="+mn-ea"/>
                          <a:cs typeface="+mn-cs"/>
                        </a:rPr>
                        <a:t>of Price Elasticity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L="91441" marR="91441" marT="45707" marB="4570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Effect on Total Revenue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of an Increase in Price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91441" marR="91441" marT="45707" marB="4570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1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Elastic</a:t>
                      </a:r>
                      <a:endParaRPr lang="en-US" sz="1600" dirty="0"/>
                    </a:p>
                  </a:txBody>
                  <a:tcPr marL="182883" marR="91441" marT="45707" marB="4570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Greater than 1</a:t>
                      </a:r>
                      <a:endParaRPr lang="en-US" sz="1600" dirty="0"/>
                    </a:p>
                  </a:txBody>
                  <a:tcPr marL="91441" marR="91441" marT="45707" marB="4570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revenue falls</a:t>
                      </a:r>
                      <a:endParaRPr lang="en-US" sz="1600" dirty="0"/>
                    </a:p>
                  </a:txBody>
                  <a:tcPr marL="91441" marR="91441" marT="45707" marB="4570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2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Inelastic</a:t>
                      </a:r>
                      <a:endParaRPr lang="en-US" sz="1600" dirty="0"/>
                    </a:p>
                  </a:txBody>
                  <a:tcPr marL="182883" marR="91441"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 than 1</a:t>
                      </a:r>
                      <a:endParaRPr lang="en-US" sz="1600" dirty="0"/>
                    </a:p>
                  </a:txBody>
                  <a:tcPr marL="91441" marR="91441"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revenue rises</a:t>
                      </a:r>
                      <a:endParaRPr lang="en-US" sz="1600" dirty="0"/>
                    </a:p>
                  </a:txBody>
                  <a:tcPr marL="91441" marR="91441" marT="45707" marB="45707">
                    <a:noFill/>
                  </a:tcPr>
                </a:tc>
              </a:tr>
              <a:tr h="372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elastic</a:t>
                      </a:r>
                      <a:endParaRPr lang="en-US" sz="1600" dirty="0"/>
                    </a:p>
                  </a:txBody>
                  <a:tcPr marL="182883" marR="91441" marT="45707" marB="4570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Equal to 1</a:t>
                      </a:r>
                      <a:endParaRPr lang="en-US" sz="1600" dirty="0"/>
                    </a:p>
                  </a:txBody>
                  <a:tcPr marL="91441" marR="91441" marT="45707" marB="4570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revenue unchanged</a:t>
                      </a:r>
                      <a:endParaRPr lang="en-US" sz="1600" dirty="0"/>
                    </a:p>
                  </a:txBody>
                  <a:tcPr marL="91441" marR="91441" marT="45707" marB="4570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76388" y="1538288"/>
          <a:ext cx="59721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3" imgW="3505200" imgH="419100" progId="Equation.3">
                  <p:embed/>
                </p:oleObj>
              </mc:Choice>
              <mc:Fallback>
                <p:oleObj name="Equation" r:id="rId3" imgW="350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538288"/>
                        <a:ext cx="597217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63775" y="2368550"/>
          <a:ext cx="4597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5" imgW="2717800" imgH="622300" progId="Equation.3">
                  <p:embed/>
                </p:oleObj>
              </mc:Choice>
              <mc:Fallback>
                <p:oleObj name="Equation" r:id="rId5" imgW="2717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368550"/>
                        <a:ext cx="45974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1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elasticities</a:t>
            </a:r>
            <a:r>
              <a:rPr lang="en-US" dirty="0" smtClean="0"/>
              <a:t>—part 2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76900" y="6180137"/>
            <a:ext cx="2290763" cy="44926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elasticities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3400" y="6180137"/>
            <a:ext cx="1352550" cy="381000"/>
          </a:xfrm>
        </p:spPr>
        <p:txBody>
          <a:bodyPr/>
          <a:lstStyle/>
          <a:p>
            <a:r>
              <a:rPr lang="en-US" dirty="0" smtClean="0"/>
              <a:t>Table 6.7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10019"/>
              </p:ext>
            </p:extLst>
          </p:nvPr>
        </p:nvGraphicFramePr>
        <p:xfrm>
          <a:off x="457200" y="685800"/>
          <a:ext cx="8128000" cy="25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99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Cross-Price Elasticity of Demand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L="182897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19701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9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67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Types of Products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640140" marR="91449" marT="45727" marB="4572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Value of Cross-Price Elasticity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91449" marR="91449" marT="45727" marB="4572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Substitutes</a:t>
                      </a:r>
                      <a:endParaRPr lang="en-US" sz="1600" dirty="0"/>
                    </a:p>
                  </a:txBody>
                  <a:tcPr marL="640140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Positive</a:t>
                      </a:r>
                      <a:endParaRPr lang="en-US" sz="1600" dirty="0"/>
                    </a:p>
                  </a:txBody>
                  <a:tcPr marL="91449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Complements</a:t>
                      </a:r>
                      <a:endParaRPr lang="en-US" sz="1600" dirty="0"/>
                    </a:p>
                  </a:txBody>
                  <a:tcPr marL="640140" marR="91449"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 marL="91449" marR="91449" marT="45727" marB="45727"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Unrelated</a:t>
                      </a:r>
                      <a:endParaRPr lang="en-US" sz="1600" dirty="0"/>
                    </a:p>
                  </a:txBody>
                  <a:tcPr marL="640140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Zero</a:t>
                      </a:r>
                      <a:endParaRPr lang="en-US" sz="1600" dirty="0"/>
                    </a:p>
                  </a:txBody>
                  <a:tcPr marL="91449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62109"/>
              </p:ext>
            </p:extLst>
          </p:nvPr>
        </p:nvGraphicFramePr>
        <p:xfrm>
          <a:off x="1282700" y="1066800"/>
          <a:ext cx="65801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3" imgW="4343400" imgH="419100" progId="Equation.3">
                  <p:embed/>
                </p:oleObj>
              </mc:Choice>
              <mc:Fallback>
                <p:oleObj name="Equation" r:id="rId3" imgW="4343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1066800"/>
                        <a:ext cx="65801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70555"/>
              </p:ext>
            </p:extLst>
          </p:nvPr>
        </p:nvGraphicFramePr>
        <p:xfrm>
          <a:off x="457200" y="3352800"/>
          <a:ext cx="8128000" cy="26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4605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Income Elasticity of Demand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L="182897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807706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9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67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Types of Products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640140" marR="91449" marT="45727" marB="4572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Value of Income Elasticity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91449" marR="91449" marT="45727" marB="4572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and a necessity</a:t>
                      </a:r>
                      <a:endParaRPr lang="en-US" sz="1600" dirty="0"/>
                    </a:p>
                  </a:txBody>
                  <a:tcPr marL="640140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Positive but less than 1</a:t>
                      </a:r>
                      <a:endParaRPr lang="en-US" sz="1600" dirty="0"/>
                    </a:p>
                  </a:txBody>
                  <a:tcPr marL="91449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and a luxury</a:t>
                      </a:r>
                      <a:endParaRPr lang="en-US" sz="1600" dirty="0"/>
                    </a:p>
                  </a:txBody>
                  <a:tcPr marL="640140" marR="91449"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Positive and greater than 1</a:t>
                      </a:r>
                      <a:endParaRPr lang="en-US" sz="1600" dirty="0"/>
                    </a:p>
                  </a:txBody>
                  <a:tcPr marL="91449" marR="91449" marT="45727" marB="45727"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Inferior</a:t>
                      </a:r>
                      <a:endParaRPr lang="en-US" sz="1600" dirty="0"/>
                    </a:p>
                  </a:txBody>
                  <a:tcPr marL="640140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 marL="91449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4784"/>
              </p:ext>
            </p:extLst>
          </p:nvPr>
        </p:nvGraphicFramePr>
        <p:xfrm>
          <a:off x="1916113" y="3810000"/>
          <a:ext cx="53101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5" imgW="3505200" imgH="419100" progId="Equation.3">
                  <p:embed/>
                </p:oleObj>
              </mc:Choice>
              <mc:Fallback>
                <p:oleObj name="Equation" r:id="rId5" imgW="350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810000"/>
                        <a:ext cx="53101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elasticities</a:t>
            </a:r>
            <a:r>
              <a:rPr lang="en-US" dirty="0" smtClean="0"/>
              <a:t>—part 3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676900" y="6180137"/>
            <a:ext cx="2290763" cy="4492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1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Summary of elasticities</a:t>
            </a:r>
            <a:endParaRPr lang="en-US" kern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343400" y="6180137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i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Table 6.7</a:t>
            </a:r>
            <a:endParaRPr lang="en-US" kern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035050"/>
          <a:ext cx="8128000" cy="286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99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66B3"/>
                          </a:solidFill>
                        </a:rPr>
                        <a:t>Price Elasticity of Supply</a:t>
                      </a:r>
                      <a:endParaRPr lang="en-US" sz="1600" dirty="0">
                        <a:solidFill>
                          <a:srgbClr val="0066B3"/>
                        </a:solidFill>
                      </a:endParaRPr>
                    </a:p>
                  </a:txBody>
                  <a:tcPr marL="182897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948217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9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6799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640140" marR="91449" marT="45727" marB="4572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66B3"/>
                          </a:solidFill>
                        </a:rPr>
                        <a:t>Value of Price Elasticity</a:t>
                      </a:r>
                      <a:endParaRPr lang="en-US" sz="1600" b="1" dirty="0">
                        <a:solidFill>
                          <a:srgbClr val="0066B3"/>
                        </a:solidFill>
                      </a:endParaRPr>
                    </a:p>
                  </a:txBody>
                  <a:tcPr marL="91449" marR="91449" marT="45727" marB="45727" anchor="ctr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Elastic</a:t>
                      </a:r>
                      <a:endParaRPr lang="en-US" sz="1600" dirty="0"/>
                    </a:p>
                  </a:txBody>
                  <a:tcPr marL="182897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Greater than 1</a:t>
                      </a:r>
                      <a:endParaRPr lang="en-US" sz="1600" dirty="0"/>
                    </a:p>
                  </a:txBody>
                  <a:tcPr marL="91449" marR="91449" marT="45727" marB="45727"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Inelastic</a:t>
                      </a:r>
                      <a:endParaRPr lang="en-US" sz="1600" dirty="0"/>
                    </a:p>
                  </a:txBody>
                  <a:tcPr marL="182897" marR="91449"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 than 1</a:t>
                      </a:r>
                      <a:endParaRPr lang="en-US" sz="1600" dirty="0"/>
                    </a:p>
                  </a:txBody>
                  <a:tcPr marL="91449" marR="91449" marT="45727" marB="45727">
                    <a:noFill/>
                  </a:tcPr>
                </a:tc>
              </a:tr>
              <a:tr h="370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elastic</a:t>
                      </a:r>
                      <a:endParaRPr lang="en-US" sz="1600" dirty="0"/>
                    </a:p>
                  </a:txBody>
                  <a:tcPr marL="182897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Equal to 1</a:t>
                      </a:r>
                      <a:endParaRPr lang="en-US" sz="1600" dirty="0"/>
                    </a:p>
                  </a:txBody>
                  <a:tcPr marL="91449" marR="91449" marT="45727" marB="45727"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74850" y="1550988"/>
          <a:ext cx="51482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3" imgW="3352800" imgH="419100" progId="Equation.3">
                  <p:embed/>
                </p:oleObj>
              </mc:Choice>
              <mc:Fallback>
                <p:oleObj name="Equation" r:id="rId3" imgW="3352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550988"/>
                        <a:ext cx="51482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5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demand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12954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 better way to measure responsiveness of quantity demanded to think in terms of percentage changes.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This avoids the problem with units of measurement.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50920"/>
              </p:ext>
            </p:extLst>
          </p:nvPr>
        </p:nvGraphicFramePr>
        <p:xfrm>
          <a:off x="668338" y="2209800"/>
          <a:ext cx="7248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4254500" imgH="419100" progId="Equation.3">
                  <p:embed/>
                </p:oleObj>
              </mc:Choice>
              <mc:Fallback>
                <p:oleObj name="Equation" r:id="rId3" imgW="425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209800"/>
                        <a:ext cx="7248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152400" y="3048000"/>
            <a:ext cx="8839200" cy="2667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kern="0" dirty="0" smtClean="0"/>
              <a:t>Although the slope and price elasticity of demand are related, they are not the same thing.</a:t>
            </a:r>
          </a:p>
          <a:p>
            <a:pPr>
              <a:spcBef>
                <a:spcPct val="20000"/>
              </a:spcBef>
              <a:defRPr/>
            </a:pPr>
            <a:endParaRPr lang="en-US" kern="0" dirty="0" smtClean="0"/>
          </a:p>
          <a:p>
            <a:pPr>
              <a:spcBef>
                <a:spcPct val="20000"/>
              </a:spcBef>
              <a:defRPr/>
            </a:pPr>
            <a:r>
              <a:rPr lang="en-US" kern="0" dirty="0" smtClean="0"/>
              <a:t>Since price and quantity change in opposite directions on the demand curve, the price elasticity of demand is a negative number.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/>
              <a:t>However we often refer to “more negative” </a:t>
            </a:r>
            <a:r>
              <a:rPr lang="en-US" kern="0" dirty="0" err="1" smtClean="0"/>
              <a:t>elasticities</a:t>
            </a:r>
            <a:r>
              <a:rPr lang="en-US" kern="0" dirty="0" smtClean="0"/>
              <a:t> as being “larger” or “higher”.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36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3810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While price elasticity of demand is strictly negative, we often refer to it as a positive number. Don’t think because of this that quantity demanded and price move in the same direction.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dirty="0"/>
              <a:t>For cross-price elasticity of supply, </a:t>
            </a:r>
            <a:r>
              <a:rPr lang="en-US" i="1" dirty="0"/>
              <a:t>negative means complements, positive means substitutes</a:t>
            </a:r>
            <a:r>
              <a:rPr lang="en-US" dirty="0"/>
              <a:t>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i="1" dirty="0"/>
              <a:t>Inelastic</a:t>
            </a:r>
            <a:r>
              <a:rPr lang="en-US" dirty="0"/>
              <a:t> refers to quantity (demanded or supplied) not changing much in response to price. Don’t confuse this with </a:t>
            </a:r>
            <a:r>
              <a:rPr lang="en-US" i="1" dirty="0"/>
              <a:t>inferior</a:t>
            </a:r>
            <a:r>
              <a:rPr lang="en-US" dirty="0"/>
              <a:t>, which refers to a good with a negative income elasticity of demand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demand terminology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 “large” value for the price elasticity of demand means that quantity demanded changes a lot in response to a price change.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Formally, we say demand is </a:t>
            </a:r>
            <a:r>
              <a:rPr lang="en-US" b="1" i="1" dirty="0"/>
              <a:t>price</a:t>
            </a:r>
            <a:r>
              <a:rPr lang="en-US" dirty="0"/>
              <a:t> </a:t>
            </a:r>
            <a:r>
              <a:rPr lang="en-US" b="1" i="1" dirty="0"/>
              <a:t>elastic </a:t>
            </a:r>
            <a:r>
              <a:rPr lang="en-US" dirty="0"/>
              <a:t>if its price elasticity of demand is larger (in absolute value) than 1.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So a 10% increase in price would result in a greater than 10% decrease in quantity demanded.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Demand is </a:t>
            </a:r>
            <a:r>
              <a:rPr lang="en-US" b="1" i="1" dirty="0"/>
              <a:t>price inelastic</a:t>
            </a:r>
            <a:r>
              <a:rPr lang="en-US" dirty="0"/>
              <a:t> if its price elasticity of demand is smaller (in absolute value) than 1.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That is, close to zero, indicating that quantity demanded changes little in response to a price change.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Demand is </a:t>
            </a:r>
            <a:r>
              <a:rPr lang="en-US" b="1" i="1" dirty="0"/>
              <a:t>unit price elastic</a:t>
            </a:r>
            <a:r>
              <a:rPr lang="en-US" dirty="0"/>
              <a:t> if the price elasticity of demand is exactly equal to (negative) 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and inelastic demand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810000" cy="5638800"/>
          </a:xfrm>
        </p:spPr>
        <p:txBody>
          <a:bodyPr/>
          <a:lstStyle/>
          <a:p>
            <a:pPr eaLnBrk="1" hangingPunct="1"/>
            <a:r>
              <a:rPr lang="en-US" dirty="0"/>
              <a:t>Along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, cutting the price from $4.00 to $3.70 increases the number of gallons sold from 1,000 per day to 1,200 per day, so demand is elastic between point </a:t>
            </a:r>
            <a:r>
              <a:rPr lang="en-US" i="1" dirty="0"/>
              <a:t>A</a:t>
            </a:r>
            <a:r>
              <a:rPr lang="en-US" dirty="0"/>
              <a:t> and point </a:t>
            </a:r>
            <a:r>
              <a:rPr lang="en-US" i="1" dirty="0"/>
              <a:t>B</a:t>
            </a:r>
            <a:r>
              <a:rPr lang="en-US" dirty="0"/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Along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cutting the price from $4.00 to $3.70 increases the number of gallons sold from 1,000 per day only to 1,050 per day, so demand is inelastic between point </a:t>
            </a:r>
            <a:r>
              <a:rPr lang="en-US" i="1" dirty="0"/>
              <a:t>A</a:t>
            </a:r>
            <a:r>
              <a:rPr lang="en-US" dirty="0"/>
              <a:t> and point </a:t>
            </a:r>
            <a:r>
              <a:rPr lang="en-US" i="1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Elastic and inelastic demand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6.1</a:t>
            </a:r>
            <a:endParaRPr lang="en-US" dirty="0"/>
          </a:p>
        </p:txBody>
      </p:sp>
      <p:pic>
        <p:nvPicPr>
          <p:cNvPr id="9" name="Picture 8" descr="Fig06-1_PPT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06-1_PPT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06-1_PPT_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06-1_PPT_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06-1_PPT_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06-1_PPT_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06-1_PPT_8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06-1_PPT3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562100"/>
            <a:ext cx="4391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changes and the mid-point formula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4876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Percentage changes have the unfortunate characteristic that the percentage change from A to B is not the negative of the percentage change from B to A.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i="1" dirty="0"/>
              <a:t>Example: On the previous slide, from point A to point B, quantity increased from 1000 to 1200, an increase of 20%.</a:t>
            </a:r>
          </a:p>
          <a:p>
            <a:pPr>
              <a:spcBef>
                <a:spcPct val="20000"/>
              </a:spcBef>
            </a:pPr>
            <a:r>
              <a:rPr lang="en-US" i="1" dirty="0"/>
              <a:t>However from B to A, quantity decreases by 16.7%.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This would mean the elasticity from A to B was different from the elasticity from B to A, an undesirable characteristic.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To avoid this, we calculate percentage changes using the midpoint formula: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98294"/>
              </p:ext>
            </p:extLst>
          </p:nvPr>
        </p:nvGraphicFramePr>
        <p:xfrm>
          <a:off x="3130550" y="5440363"/>
          <a:ext cx="3929063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3" imgW="1892160" imgH="622080" progId="Equation.3">
                  <p:embed/>
                </p:oleObj>
              </mc:Choice>
              <mc:Fallback>
                <p:oleObj name="Equation" r:id="rId3" imgW="18921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5440363"/>
                        <a:ext cx="3929063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4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39287</TotalTime>
  <Words>4656</Words>
  <Application>Microsoft Office PowerPoint</Application>
  <PresentationFormat>On-screen Show (4:3)</PresentationFormat>
  <Paragraphs>558</Paragraphs>
  <Slides>60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original</vt:lpstr>
      <vt:lpstr>Equation</vt:lpstr>
      <vt:lpstr>PowerPoint Presentation</vt:lpstr>
      <vt:lpstr>Elasticity: The Responsiveness of Supply and Demand</vt:lpstr>
      <vt:lpstr>Do people respond to changes in the price of gasoline?</vt:lpstr>
      <vt:lpstr>The Price Elasticity of Demand and Its Measurement </vt:lpstr>
      <vt:lpstr>Measuring responsiveness to price changes</vt:lpstr>
      <vt:lpstr>Price elasticity of demand</vt:lpstr>
      <vt:lpstr>Price elasticity of demand terminology</vt:lpstr>
      <vt:lpstr>Elastic and inelastic demand</vt:lpstr>
      <vt:lpstr>Percentage changes and the mid-point formula</vt:lpstr>
      <vt:lpstr>The mid-point formula</vt:lpstr>
      <vt:lpstr>Calculating price elasticity of demand—part 1</vt:lpstr>
      <vt:lpstr>Calculating price elasticity of demand—part 2</vt:lpstr>
      <vt:lpstr>Calculating price elasticity of demand—part 3</vt:lpstr>
      <vt:lpstr>Observations about elasticity</vt:lpstr>
      <vt:lpstr>Summary of price elasticity of demand—part 1</vt:lpstr>
      <vt:lpstr>Summary of price elasticity of demand—part 2</vt:lpstr>
      <vt:lpstr>Summary of price elasticity of demand—part 3</vt:lpstr>
      <vt:lpstr>Do people respond to changes in the price of gasoline?</vt:lpstr>
      <vt:lpstr>The Determinants of the Price Elasticity of Demand</vt:lpstr>
      <vt:lpstr>What determines the price elasticity of demand?</vt:lpstr>
      <vt:lpstr>More determinants of the price elasticity of demand</vt:lpstr>
      <vt:lpstr>Yet more determinants of the price elasticity of demand</vt:lpstr>
      <vt:lpstr>Some real-world price elasticities of demand</vt:lpstr>
      <vt:lpstr>Price elasticity of demand for breakfast cereal</vt:lpstr>
      <vt:lpstr>The Relationship between Price Elasticity of Demand and Total Revenue</vt:lpstr>
      <vt:lpstr>Elasticity and the pricing decision</vt:lpstr>
      <vt:lpstr>Effect of cutting price with different elasticities</vt:lpstr>
      <vt:lpstr>Cutting price when demand is inelastic</vt:lpstr>
      <vt:lpstr>Cutting price when demand is elastic</vt:lpstr>
      <vt:lpstr>Why are elasticity and total revenue related?</vt:lpstr>
      <vt:lpstr>Total revenue along a linear demand curve</vt:lpstr>
      <vt:lpstr>Total revenue along a linear demand curve—cont.</vt:lpstr>
      <vt:lpstr>Price elasticity of demand and revenue</vt:lpstr>
      <vt:lpstr>Estimating price elasticity of demand</vt:lpstr>
      <vt:lpstr>Estimating price elasticity of demand</vt:lpstr>
      <vt:lpstr>Other Demand Elasticities</vt:lpstr>
      <vt:lpstr>Cross-price elasticity of demand</vt:lpstr>
      <vt:lpstr>Summary of the cross-price elasticity of demand</vt:lpstr>
      <vt:lpstr>Income elasticity of demand</vt:lpstr>
      <vt:lpstr>Summary of income elasticity of demand</vt:lpstr>
      <vt:lpstr>Elasticities of alcoholic beverages</vt:lpstr>
      <vt:lpstr>Using Elasticity to Analyze the Disappearing Family Farm</vt:lpstr>
      <vt:lpstr>Stylized facts about farming in the United States</vt:lpstr>
      <vt:lpstr>Elasticity and the disappearing family farm</vt:lpstr>
      <vt:lpstr>Elasticity and the disappearing family farm—cont.</vt:lpstr>
      <vt:lpstr>Elasticity and the disappearing family farm</vt:lpstr>
      <vt:lpstr>The Price Elasticity of Supply and Its Measurement</vt:lpstr>
      <vt:lpstr>Price elasticity of supply</vt:lpstr>
      <vt:lpstr>Determinants of the price elasticity of supply</vt:lpstr>
      <vt:lpstr>Why are oil prices so unstable?</vt:lpstr>
      <vt:lpstr>Terminology for price elasticity of supply—part 1</vt:lpstr>
      <vt:lpstr>Terminology for price elasticity of supply—part 2</vt:lpstr>
      <vt:lpstr>Terminology for price elasticity of supply—part 3</vt:lpstr>
      <vt:lpstr>Why is knowing price elasticity of supply useful?</vt:lpstr>
      <vt:lpstr>Parking on the 4th of July—inelastic supply</vt:lpstr>
      <vt:lpstr>Parking on the Fourth of July—elastic supply</vt:lpstr>
      <vt:lpstr>Summary of elasticities—part 1</vt:lpstr>
      <vt:lpstr>Summary of elasticities—part 2</vt:lpstr>
      <vt:lpstr>Summary of elasticities—part 3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1546</cp:revision>
  <cp:lastPrinted>2012-08-26T22:27:34Z</cp:lastPrinted>
  <dcterms:created xsi:type="dcterms:W3CDTF">2010-11-05T19:39:20Z</dcterms:created>
  <dcterms:modified xsi:type="dcterms:W3CDTF">2014-01-14T14:47:12Z</dcterms:modified>
</cp:coreProperties>
</file>